
<file path=[Content_Types].xml><?xml version="1.0" encoding="utf-8"?>
<Types xmlns="http://schemas.openxmlformats.org/package/2006/content-types">
  <Default ContentType="image/svg+xml" Extension="svg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10287000" cx="18288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2" Target="../media/image32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166" y="-109301"/>
            <a:ext cx="19220473" cy="10505603"/>
            <a:chOff x="0" y="0"/>
            <a:chExt cx="2514545" cy="13744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1374410"/>
            </a:xfrm>
            <a:custGeom>
              <a:avLst/>
              <a:gdLst/>
              <a:ahLst/>
              <a:cxnLst/>
              <a:rect r="r" b="b" t="t" l="l"/>
              <a:pathLst>
                <a:path h="1374410" w="2514545">
                  <a:moveTo>
                    <a:pt x="9264" y="0"/>
                  </a:moveTo>
                  <a:lnTo>
                    <a:pt x="2505280" y="0"/>
                  </a:lnTo>
                  <a:cubicBezTo>
                    <a:pt x="2507737" y="0"/>
                    <a:pt x="2510094" y="976"/>
                    <a:pt x="2511831" y="2713"/>
                  </a:cubicBezTo>
                  <a:cubicBezTo>
                    <a:pt x="2513568" y="4451"/>
                    <a:pt x="2514545" y="6807"/>
                    <a:pt x="2514545" y="9264"/>
                  </a:cubicBezTo>
                  <a:lnTo>
                    <a:pt x="2514545" y="1365146"/>
                  </a:lnTo>
                  <a:cubicBezTo>
                    <a:pt x="2514545" y="1370262"/>
                    <a:pt x="2510397" y="1374410"/>
                    <a:pt x="2505280" y="1374410"/>
                  </a:cubicBezTo>
                  <a:lnTo>
                    <a:pt x="9264" y="1374410"/>
                  </a:lnTo>
                  <a:cubicBezTo>
                    <a:pt x="6807" y="1374410"/>
                    <a:pt x="4451" y="1373434"/>
                    <a:pt x="2713" y="1371696"/>
                  </a:cubicBezTo>
                  <a:cubicBezTo>
                    <a:pt x="976" y="1369959"/>
                    <a:pt x="0" y="1367603"/>
                    <a:pt x="0" y="1365146"/>
                  </a:cubicBezTo>
                  <a:lnTo>
                    <a:pt x="0" y="9264"/>
                  </a:lnTo>
                  <a:cubicBezTo>
                    <a:pt x="0" y="6807"/>
                    <a:pt x="976" y="4451"/>
                    <a:pt x="2713" y="2713"/>
                  </a:cubicBezTo>
                  <a:cubicBezTo>
                    <a:pt x="4451" y="976"/>
                    <a:pt x="6807" y="0"/>
                    <a:pt x="9264" y="0"/>
                  </a:cubicBezTo>
                  <a:close/>
                </a:path>
              </a:pathLst>
            </a:custGeom>
            <a:blipFill>
              <a:blip r:embed="rId2">
                <a:alphaModFix amt="44999"/>
              </a:blip>
              <a:stretch>
                <a:fillRect l="0" t="-41477" r="0" b="-4147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628054" y="7836172"/>
            <a:ext cx="3031892" cy="958910"/>
            <a:chOff x="0" y="0"/>
            <a:chExt cx="857147" cy="2710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147" cy="271094"/>
            </a:xfrm>
            <a:custGeom>
              <a:avLst/>
              <a:gdLst/>
              <a:ahLst/>
              <a:cxnLst/>
              <a:rect r="r" b="b" t="t" l="l"/>
              <a:pathLst>
                <a:path h="271094" w="857147">
                  <a:moveTo>
                    <a:pt x="76605" y="0"/>
                  </a:moveTo>
                  <a:lnTo>
                    <a:pt x="780543" y="0"/>
                  </a:lnTo>
                  <a:cubicBezTo>
                    <a:pt x="800859" y="0"/>
                    <a:pt x="820344" y="8071"/>
                    <a:pt x="834710" y="22437"/>
                  </a:cubicBezTo>
                  <a:cubicBezTo>
                    <a:pt x="849077" y="36803"/>
                    <a:pt x="857147" y="56288"/>
                    <a:pt x="857147" y="76605"/>
                  </a:cubicBezTo>
                  <a:lnTo>
                    <a:pt x="857147" y="194489"/>
                  </a:lnTo>
                  <a:cubicBezTo>
                    <a:pt x="857147" y="214806"/>
                    <a:pt x="849077" y="234291"/>
                    <a:pt x="834710" y="248657"/>
                  </a:cubicBezTo>
                  <a:cubicBezTo>
                    <a:pt x="820344" y="263023"/>
                    <a:pt x="800859" y="271094"/>
                    <a:pt x="780543" y="271094"/>
                  </a:cubicBezTo>
                  <a:lnTo>
                    <a:pt x="76605" y="271094"/>
                  </a:lnTo>
                  <a:cubicBezTo>
                    <a:pt x="56288" y="271094"/>
                    <a:pt x="36803" y="263023"/>
                    <a:pt x="22437" y="248657"/>
                  </a:cubicBezTo>
                  <a:cubicBezTo>
                    <a:pt x="8071" y="234291"/>
                    <a:pt x="0" y="214806"/>
                    <a:pt x="0" y="194489"/>
                  </a:cubicBezTo>
                  <a:lnTo>
                    <a:pt x="0" y="76605"/>
                  </a:lnTo>
                  <a:cubicBezTo>
                    <a:pt x="0" y="56288"/>
                    <a:pt x="8071" y="36803"/>
                    <a:pt x="22437" y="22437"/>
                  </a:cubicBezTo>
                  <a:cubicBezTo>
                    <a:pt x="36803" y="8071"/>
                    <a:pt x="56288" y="0"/>
                    <a:pt x="766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57147" cy="309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418621" y="8076544"/>
            <a:ext cx="362056" cy="460951"/>
          </a:xfrm>
          <a:custGeom>
            <a:avLst/>
            <a:gdLst/>
            <a:ahLst/>
            <a:cxnLst/>
            <a:rect r="r" b="b" t="t" l="l"/>
            <a:pathLst>
              <a:path h="460951" w="362056">
                <a:moveTo>
                  <a:pt x="0" y="0"/>
                </a:moveTo>
                <a:lnTo>
                  <a:pt x="362056" y="0"/>
                </a:lnTo>
                <a:lnTo>
                  <a:pt x="362056" y="460951"/>
                </a:lnTo>
                <a:lnTo>
                  <a:pt x="0" y="460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57053" y="2780866"/>
            <a:ext cx="8173894" cy="505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0"/>
              </a:lnSpc>
            </a:pPr>
            <a:r>
              <a:rPr lang="en-US" sz="27028">
                <a:solidFill>
                  <a:srgbClr val="CF0001"/>
                </a:solidFill>
                <a:latin typeface="Bebas Neue Bold"/>
              </a:rPr>
              <a:t>OSCAR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17135" y="2250687"/>
            <a:ext cx="5653730" cy="143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2"/>
              </a:lnSpc>
            </a:pPr>
            <a:r>
              <a:rPr lang="en-US" sz="8494">
                <a:solidFill>
                  <a:srgbClr val="FFFFFF"/>
                </a:solidFill>
                <a:latin typeface="Bebas Neue Bold"/>
              </a:rPr>
              <a:t>BANCO DE DADOS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50522" y="8009869"/>
            <a:ext cx="1043096" cy="54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4"/>
              </a:lnSpc>
            </a:pPr>
            <a:r>
              <a:rPr lang="en-US" sz="3181">
                <a:solidFill>
                  <a:srgbClr val="252525"/>
                </a:solidFill>
                <a:latin typeface="Montserrat Bold"/>
              </a:rPr>
              <a:t>Play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17135" y="6370875"/>
            <a:ext cx="5653730" cy="292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2"/>
              </a:lnSpc>
            </a:pPr>
            <a:r>
              <a:rPr lang="en-US" sz="8494">
                <a:solidFill>
                  <a:srgbClr val="CF0001"/>
                </a:solidFill>
                <a:latin typeface="Bebas Neue Bold"/>
              </a:rPr>
              <a:t>2024</a:t>
            </a:r>
          </a:p>
          <a:p>
            <a:pPr algn="ctr">
              <a:lnSpc>
                <a:spcPts val="1189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07" y="1908715"/>
            <a:ext cx="713346" cy="470452"/>
            <a:chOff x="0" y="0"/>
            <a:chExt cx="241091" cy="15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18087" y="1993380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4" y="0"/>
                </a:lnTo>
                <a:lnTo>
                  <a:pt x="266494" y="301122"/>
                </a:lnTo>
                <a:lnTo>
                  <a:pt x="0" y="30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917135"/>
            <a:ext cx="16230600" cy="5075788"/>
            <a:chOff x="0" y="0"/>
            <a:chExt cx="3608735" cy="11285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08734" cy="1128558"/>
            </a:xfrm>
            <a:custGeom>
              <a:avLst/>
              <a:gdLst/>
              <a:ahLst/>
              <a:cxnLst/>
              <a:rect r="r" b="b" t="t" l="l"/>
              <a:pathLst>
                <a:path h="1128558" w="3608734">
                  <a:moveTo>
                    <a:pt x="0" y="0"/>
                  </a:moveTo>
                  <a:lnTo>
                    <a:pt x="3608734" y="0"/>
                  </a:lnTo>
                  <a:lnTo>
                    <a:pt x="3608734" y="1128558"/>
                  </a:lnTo>
                  <a:lnTo>
                    <a:pt x="0" y="1128558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608735" cy="117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7931" y="4218941"/>
            <a:ext cx="15392138" cy="2472175"/>
          </a:xfrm>
          <a:custGeom>
            <a:avLst/>
            <a:gdLst/>
            <a:ahLst/>
            <a:cxnLst/>
            <a:rect r="r" b="b" t="t" l="l"/>
            <a:pathLst>
              <a:path h="2472175" w="15392138">
                <a:moveTo>
                  <a:pt x="0" y="0"/>
                </a:moveTo>
                <a:lnTo>
                  <a:pt x="15392138" y="0"/>
                </a:lnTo>
                <a:lnTo>
                  <a:pt x="15392138" y="2472175"/>
                </a:lnTo>
                <a:lnTo>
                  <a:pt x="0" y="247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0" t="-7890" r="-2376" b="-838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6860" y="1835186"/>
            <a:ext cx="9321404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Dicionário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6559" y="3254825"/>
            <a:ext cx="3854882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Entidade Obras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07" y="1908715"/>
            <a:ext cx="713346" cy="470452"/>
            <a:chOff x="0" y="0"/>
            <a:chExt cx="241091" cy="15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18087" y="1993380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4" y="0"/>
                </a:lnTo>
                <a:lnTo>
                  <a:pt x="266494" y="301122"/>
                </a:lnTo>
                <a:lnTo>
                  <a:pt x="0" y="30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917135"/>
            <a:ext cx="16230600" cy="5075788"/>
            <a:chOff x="0" y="0"/>
            <a:chExt cx="3608735" cy="11285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08734" cy="1128558"/>
            </a:xfrm>
            <a:custGeom>
              <a:avLst/>
              <a:gdLst/>
              <a:ahLst/>
              <a:cxnLst/>
              <a:rect r="r" b="b" t="t" l="l"/>
              <a:pathLst>
                <a:path h="1128558" w="3608734">
                  <a:moveTo>
                    <a:pt x="0" y="0"/>
                  </a:moveTo>
                  <a:lnTo>
                    <a:pt x="3608734" y="0"/>
                  </a:lnTo>
                  <a:lnTo>
                    <a:pt x="3608734" y="1128558"/>
                  </a:lnTo>
                  <a:lnTo>
                    <a:pt x="0" y="1128558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608735" cy="117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04220" y="4330974"/>
            <a:ext cx="15479560" cy="2586610"/>
          </a:xfrm>
          <a:custGeom>
            <a:avLst/>
            <a:gdLst/>
            <a:ahLst/>
            <a:cxnLst/>
            <a:rect r="r" b="b" t="t" l="l"/>
            <a:pathLst>
              <a:path h="2586610" w="15479560">
                <a:moveTo>
                  <a:pt x="0" y="0"/>
                </a:moveTo>
                <a:lnTo>
                  <a:pt x="15479560" y="0"/>
                </a:lnTo>
                <a:lnTo>
                  <a:pt x="15479560" y="2586610"/>
                </a:lnTo>
                <a:lnTo>
                  <a:pt x="0" y="2586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6860" y="1835186"/>
            <a:ext cx="9321404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Dicionário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6559" y="3254825"/>
            <a:ext cx="3755491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Entidade Estúdio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3827" y="4022493"/>
            <a:ext cx="15700346" cy="1440676"/>
            <a:chOff x="0" y="0"/>
            <a:chExt cx="3979398" cy="365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9399" cy="365153"/>
            </a:xfrm>
            <a:custGeom>
              <a:avLst/>
              <a:gdLst/>
              <a:ahLst/>
              <a:cxnLst/>
              <a:rect r="r" b="b" t="t" l="l"/>
              <a:pathLst>
                <a:path h="365153" w="3979399">
                  <a:moveTo>
                    <a:pt x="0" y="0"/>
                  </a:moveTo>
                  <a:lnTo>
                    <a:pt x="3979399" y="0"/>
                  </a:lnTo>
                  <a:lnTo>
                    <a:pt x="3979399" y="365153"/>
                  </a:lnTo>
                  <a:lnTo>
                    <a:pt x="0" y="365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79398" cy="403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1156" y="4400269"/>
            <a:ext cx="685124" cy="685124"/>
          </a:xfrm>
          <a:custGeom>
            <a:avLst/>
            <a:gdLst/>
            <a:ahLst/>
            <a:cxnLst/>
            <a:rect r="r" b="b" t="t" l="l"/>
            <a:pathLst>
              <a:path h="685124" w="685124">
                <a:moveTo>
                  <a:pt x="0" y="0"/>
                </a:moveTo>
                <a:lnTo>
                  <a:pt x="685123" y="0"/>
                </a:lnTo>
                <a:lnTo>
                  <a:pt x="685123" y="685123"/>
                </a:lnTo>
                <a:lnTo>
                  <a:pt x="0" y="685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28090" y="8447403"/>
            <a:ext cx="4843833" cy="2623185"/>
            <a:chOff x="0" y="0"/>
            <a:chExt cx="75043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0437" cy="406400"/>
            </a:xfrm>
            <a:custGeom>
              <a:avLst/>
              <a:gdLst/>
              <a:ahLst/>
              <a:cxnLst/>
              <a:rect r="r" b="b" t="t" l="l"/>
              <a:pathLst>
                <a:path h="406400" w="750437">
                  <a:moveTo>
                    <a:pt x="36761" y="0"/>
                  </a:moveTo>
                  <a:lnTo>
                    <a:pt x="713676" y="0"/>
                  </a:lnTo>
                  <a:cubicBezTo>
                    <a:pt x="723425" y="0"/>
                    <a:pt x="732775" y="3873"/>
                    <a:pt x="739669" y="10767"/>
                  </a:cubicBezTo>
                  <a:cubicBezTo>
                    <a:pt x="746563" y="17661"/>
                    <a:pt x="750437" y="27011"/>
                    <a:pt x="750437" y="36761"/>
                  </a:cubicBezTo>
                  <a:lnTo>
                    <a:pt x="750437" y="369639"/>
                  </a:lnTo>
                  <a:cubicBezTo>
                    <a:pt x="750437" y="379389"/>
                    <a:pt x="746563" y="388739"/>
                    <a:pt x="739669" y="395633"/>
                  </a:cubicBezTo>
                  <a:cubicBezTo>
                    <a:pt x="732775" y="402527"/>
                    <a:pt x="723425" y="406400"/>
                    <a:pt x="713676" y="406400"/>
                  </a:cubicBezTo>
                  <a:lnTo>
                    <a:pt x="36761" y="406400"/>
                  </a:lnTo>
                  <a:cubicBezTo>
                    <a:pt x="27011" y="406400"/>
                    <a:pt x="17661" y="402527"/>
                    <a:pt x="10767" y="395633"/>
                  </a:cubicBezTo>
                  <a:cubicBezTo>
                    <a:pt x="3873" y="388739"/>
                    <a:pt x="0" y="379389"/>
                    <a:pt x="0" y="369639"/>
                  </a:cubicBezTo>
                  <a:lnTo>
                    <a:pt x="0" y="36761"/>
                  </a:lnTo>
                  <a:cubicBezTo>
                    <a:pt x="0" y="27011"/>
                    <a:pt x="3873" y="17661"/>
                    <a:pt x="10767" y="10767"/>
                  </a:cubicBezTo>
                  <a:cubicBezTo>
                    <a:pt x="17661" y="3873"/>
                    <a:pt x="27011" y="0"/>
                    <a:pt x="36761" y="0"/>
                  </a:cubicBezTo>
                  <a:close/>
                </a:path>
              </a:pathLst>
            </a:custGeom>
            <a:blipFill>
              <a:blip r:embed="rId4">
                <a:alphaModFix amt="50000"/>
              </a:blip>
              <a:stretch>
                <a:fillRect l="0" t="-83730" r="0" b="-8373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103541" y="8447403"/>
            <a:ext cx="4843833" cy="2623185"/>
            <a:chOff x="0" y="0"/>
            <a:chExt cx="750436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0437" cy="406400"/>
            </a:xfrm>
            <a:custGeom>
              <a:avLst/>
              <a:gdLst/>
              <a:ahLst/>
              <a:cxnLst/>
              <a:rect r="r" b="b" t="t" l="l"/>
              <a:pathLst>
                <a:path h="406400" w="750437">
                  <a:moveTo>
                    <a:pt x="36761" y="0"/>
                  </a:moveTo>
                  <a:lnTo>
                    <a:pt x="713676" y="0"/>
                  </a:lnTo>
                  <a:cubicBezTo>
                    <a:pt x="723425" y="0"/>
                    <a:pt x="732775" y="3873"/>
                    <a:pt x="739669" y="10767"/>
                  </a:cubicBezTo>
                  <a:cubicBezTo>
                    <a:pt x="746563" y="17661"/>
                    <a:pt x="750437" y="27011"/>
                    <a:pt x="750437" y="36761"/>
                  </a:cubicBezTo>
                  <a:lnTo>
                    <a:pt x="750437" y="369639"/>
                  </a:lnTo>
                  <a:cubicBezTo>
                    <a:pt x="750437" y="379389"/>
                    <a:pt x="746563" y="388739"/>
                    <a:pt x="739669" y="395633"/>
                  </a:cubicBezTo>
                  <a:cubicBezTo>
                    <a:pt x="732775" y="402527"/>
                    <a:pt x="723425" y="406400"/>
                    <a:pt x="713676" y="406400"/>
                  </a:cubicBezTo>
                  <a:lnTo>
                    <a:pt x="36761" y="406400"/>
                  </a:lnTo>
                  <a:cubicBezTo>
                    <a:pt x="27011" y="406400"/>
                    <a:pt x="17661" y="402527"/>
                    <a:pt x="10767" y="395633"/>
                  </a:cubicBezTo>
                  <a:cubicBezTo>
                    <a:pt x="3873" y="388739"/>
                    <a:pt x="0" y="379389"/>
                    <a:pt x="0" y="369639"/>
                  </a:cubicBezTo>
                  <a:lnTo>
                    <a:pt x="0" y="36761"/>
                  </a:lnTo>
                  <a:cubicBezTo>
                    <a:pt x="0" y="27011"/>
                    <a:pt x="3873" y="17661"/>
                    <a:pt x="10767" y="10767"/>
                  </a:cubicBezTo>
                  <a:cubicBezTo>
                    <a:pt x="17661" y="3873"/>
                    <a:pt x="27011" y="0"/>
                    <a:pt x="36761" y="0"/>
                  </a:cubicBez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 l="0" t="-1934" r="0" b="-193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337899" y="8447403"/>
            <a:ext cx="4843833" cy="2623185"/>
            <a:chOff x="0" y="0"/>
            <a:chExt cx="750436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0437" cy="406400"/>
            </a:xfrm>
            <a:custGeom>
              <a:avLst/>
              <a:gdLst/>
              <a:ahLst/>
              <a:cxnLst/>
              <a:rect r="r" b="b" t="t" l="l"/>
              <a:pathLst>
                <a:path h="406400" w="750437">
                  <a:moveTo>
                    <a:pt x="36761" y="0"/>
                  </a:moveTo>
                  <a:lnTo>
                    <a:pt x="713676" y="0"/>
                  </a:lnTo>
                  <a:cubicBezTo>
                    <a:pt x="723425" y="0"/>
                    <a:pt x="732775" y="3873"/>
                    <a:pt x="739669" y="10767"/>
                  </a:cubicBezTo>
                  <a:cubicBezTo>
                    <a:pt x="746563" y="17661"/>
                    <a:pt x="750437" y="27011"/>
                    <a:pt x="750437" y="36761"/>
                  </a:cubicBezTo>
                  <a:lnTo>
                    <a:pt x="750437" y="369639"/>
                  </a:lnTo>
                  <a:cubicBezTo>
                    <a:pt x="750437" y="379389"/>
                    <a:pt x="746563" y="388739"/>
                    <a:pt x="739669" y="395633"/>
                  </a:cubicBezTo>
                  <a:cubicBezTo>
                    <a:pt x="732775" y="402527"/>
                    <a:pt x="723425" y="406400"/>
                    <a:pt x="713676" y="406400"/>
                  </a:cubicBezTo>
                  <a:lnTo>
                    <a:pt x="36761" y="406400"/>
                  </a:lnTo>
                  <a:cubicBezTo>
                    <a:pt x="27011" y="406400"/>
                    <a:pt x="17661" y="402527"/>
                    <a:pt x="10767" y="395633"/>
                  </a:cubicBezTo>
                  <a:cubicBezTo>
                    <a:pt x="3873" y="388739"/>
                    <a:pt x="0" y="379389"/>
                    <a:pt x="0" y="369639"/>
                  </a:cubicBezTo>
                  <a:lnTo>
                    <a:pt x="0" y="36761"/>
                  </a:lnTo>
                  <a:cubicBezTo>
                    <a:pt x="0" y="27011"/>
                    <a:pt x="3873" y="17661"/>
                    <a:pt x="10767" y="10767"/>
                  </a:cubicBezTo>
                  <a:cubicBezTo>
                    <a:pt x="17661" y="3873"/>
                    <a:pt x="27011" y="0"/>
                    <a:pt x="36761" y="0"/>
                  </a:cubicBezTo>
                  <a:close/>
                </a:path>
              </a:pathLst>
            </a:custGeom>
            <a:blipFill>
              <a:blip r:embed="rId6">
                <a:alphaModFix amt="50000"/>
              </a:blip>
              <a:stretch>
                <a:fillRect l="0" t="-1934" r="0" b="-193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72257" y="8447403"/>
            <a:ext cx="4843833" cy="2623185"/>
            <a:chOff x="0" y="0"/>
            <a:chExt cx="750436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0437" cy="406400"/>
            </a:xfrm>
            <a:custGeom>
              <a:avLst/>
              <a:gdLst/>
              <a:ahLst/>
              <a:cxnLst/>
              <a:rect r="r" b="b" t="t" l="l"/>
              <a:pathLst>
                <a:path h="406400" w="750437">
                  <a:moveTo>
                    <a:pt x="36761" y="0"/>
                  </a:moveTo>
                  <a:lnTo>
                    <a:pt x="713676" y="0"/>
                  </a:lnTo>
                  <a:cubicBezTo>
                    <a:pt x="723425" y="0"/>
                    <a:pt x="732775" y="3873"/>
                    <a:pt x="739669" y="10767"/>
                  </a:cubicBezTo>
                  <a:cubicBezTo>
                    <a:pt x="746563" y="17661"/>
                    <a:pt x="750437" y="27011"/>
                    <a:pt x="750437" y="36761"/>
                  </a:cubicBezTo>
                  <a:lnTo>
                    <a:pt x="750437" y="369639"/>
                  </a:lnTo>
                  <a:cubicBezTo>
                    <a:pt x="750437" y="379389"/>
                    <a:pt x="746563" y="388739"/>
                    <a:pt x="739669" y="395633"/>
                  </a:cubicBezTo>
                  <a:cubicBezTo>
                    <a:pt x="732775" y="402527"/>
                    <a:pt x="723425" y="406400"/>
                    <a:pt x="713676" y="406400"/>
                  </a:cubicBezTo>
                  <a:lnTo>
                    <a:pt x="36761" y="406400"/>
                  </a:lnTo>
                  <a:cubicBezTo>
                    <a:pt x="27011" y="406400"/>
                    <a:pt x="17661" y="402527"/>
                    <a:pt x="10767" y="395633"/>
                  </a:cubicBezTo>
                  <a:cubicBezTo>
                    <a:pt x="3873" y="388739"/>
                    <a:pt x="0" y="379389"/>
                    <a:pt x="0" y="369639"/>
                  </a:cubicBezTo>
                  <a:lnTo>
                    <a:pt x="0" y="36761"/>
                  </a:lnTo>
                  <a:cubicBezTo>
                    <a:pt x="0" y="27011"/>
                    <a:pt x="3873" y="17661"/>
                    <a:pt x="10767" y="10767"/>
                  </a:cubicBezTo>
                  <a:cubicBezTo>
                    <a:pt x="17661" y="3873"/>
                    <a:pt x="27011" y="0"/>
                    <a:pt x="36761" y="0"/>
                  </a:cubicBezTo>
                  <a:close/>
                </a:path>
              </a:pathLst>
            </a:custGeom>
            <a:blipFill>
              <a:blip r:embed="rId7">
                <a:alphaModFix amt="50000"/>
              </a:blip>
              <a:stretch>
                <a:fillRect l="0" t="-1934" r="0" b="-193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30742" y="786806"/>
            <a:ext cx="2484129" cy="2023202"/>
            <a:chOff x="0" y="0"/>
            <a:chExt cx="3312172" cy="269760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479594" y="-142875"/>
              <a:ext cx="2352984" cy="1545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1"/>
                </a:lnSpc>
              </a:pPr>
              <a:r>
                <a:rPr lang="en-US" sz="6372">
                  <a:solidFill>
                    <a:srgbClr val="CF0001"/>
                  </a:solidFill>
                  <a:latin typeface="Bebas Neue Bold"/>
                </a:rPr>
                <a:t>OSCAR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00234"/>
              <a:ext cx="3312172" cy="1697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>
                  <a:solidFill>
                    <a:srgbClr val="CF0001"/>
                  </a:solidFill>
                  <a:latin typeface="Bebas Neue Bold"/>
                </a:rPr>
                <a:t>2024</a:t>
              </a:r>
            </a:p>
            <a:p>
              <a:pPr algn="ctr">
                <a:lnSpc>
                  <a:spcPts val="522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053718" y="4423678"/>
            <a:ext cx="14756745" cy="57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7"/>
              </a:lnSpc>
            </a:pPr>
            <a:r>
              <a:rPr lang="en-US" sz="3369">
                <a:solidFill>
                  <a:srgbClr val="D4D0D0"/>
                </a:solidFill>
                <a:latin typeface="Montserrat Bold"/>
              </a:rPr>
              <a:t>Afinal, quem foram os ganhadores do Oscar 2024?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368427" y="1090773"/>
            <a:ext cx="525093" cy="525093"/>
          </a:xfrm>
          <a:custGeom>
            <a:avLst/>
            <a:gdLst/>
            <a:ahLst/>
            <a:cxnLst/>
            <a:rect r="r" b="b" t="t" l="l"/>
            <a:pathLst>
              <a:path h="525093" w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191728" y="1051134"/>
            <a:ext cx="512366" cy="564732"/>
          </a:xfrm>
          <a:custGeom>
            <a:avLst/>
            <a:gdLst/>
            <a:ahLst/>
            <a:cxnLst/>
            <a:rect r="r" b="b" t="t" l="l"/>
            <a:pathLst>
              <a:path h="564732" w="512366">
                <a:moveTo>
                  <a:pt x="0" y="0"/>
                </a:moveTo>
                <a:lnTo>
                  <a:pt x="512365" y="0"/>
                </a:lnTo>
                <a:lnTo>
                  <a:pt x="512365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999368" y="1051134"/>
            <a:ext cx="564732" cy="564732"/>
          </a:xfrm>
          <a:custGeom>
            <a:avLst/>
            <a:gdLst/>
            <a:ahLst/>
            <a:cxnLst/>
            <a:rect r="r" b="b" t="t" l="l"/>
            <a:pathLst>
              <a:path h="564732" w="564732">
                <a:moveTo>
                  <a:pt x="0" y="0"/>
                </a:moveTo>
                <a:lnTo>
                  <a:pt x="564732" y="0"/>
                </a:lnTo>
                <a:lnTo>
                  <a:pt x="564732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6759"/>
            <a:ext cx="18288000" cy="10798629"/>
          </a:xfrm>
          <a:custGeom>
            <a:avLst/>
            <a:gdLst/>
            <a:ahLst/>
            <a:cxnLst/>
            <a:rect r="r" b="b" t="t" l="l"/>
            <a:pathLst>
              <a:path h="10798629" w="18288000">
                <a:moveTo>
                  <a:pt x="0" y="0"/>
                </a:moveTo>
                <a:lnTo>
                  <a:pt x="18288000" y="0"/>
                </a:lnTo>
                <a:lnTo>
                  <a:pt x="18288000" y="10798628"/>
                </a:lnTo>
                <a:lnTo>
                  <a:pt x="0" y="10798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38993" y="-1845753"/>
            <a:ext cx="10593759" cy="13671746"/>
          </a:xfrm>
          <a:custGeom>
            <a:avLst/>
            <a:gdLst/>
            <a:ahLst/>
            <a:cxnLst/>
            <a:rect r="r" b="b" t="t" l="l"/>
            <a:pathLst>
              <a:path h="13671746" w="10593759">
                <a:moveTo>
                  <a:pt x="0" y="0"/>
                </a:moveTo>
                <a:lnTo>
                  <a:pt x="10593760" y="0"/>
                </a:lnTo>
                <a:lnTo>
                  <a:pt x="10593760" y="13671746"/>
                </a:lnTo>
                <a:lnTo>
                  <a:pt x="0" y="13671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414" t="0" r="-4302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66769" y="6802577"/>
            <a:ext cx="3079848" cy="782254"/>
            <a:chOff x="0" y="0"/>
            <a:chExt cx="1067336" cy="2710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7336" cy="271094"/>
            </a:xfrm>
            <a:custGeom>
              <a:avLst/>
              <a:gdLst/>
              <a:ahLst/>
              <a:cxnLst/>
              <a:rect r="r" b="b" t="t" l="l"/>
              <a:pathLst>
                <a:path h="271094" w="1067336">
                  <a:moveTo>
                    <a:pt x="75412" y="0"/>
                  </a:moveTo>
                  <a:lnTo>
                    <a:pt x="991924" y="0"/>
                  </a:lnTo>
                  <a:cubicBezTo>
                    <a:pt x="1011925" y="0"/>
                    <a:pt x="1031106" y="7945"/>
                    <a:pt x="1045248" y="22088"/>
                  </a:cubicBezTo>
                  <a:cubicBezTo>
                    <a:pt x="1059391" y="36230"/>
                    <a:pt x="1067336" y="55412"/>
                    <a:pt x="1067336" y="75412"/>
                  </a:cubicBezTo>
                  <a:lnTo>
                    <a:pt x="1067336" y="195682"/>
                  </a:lnTo>
                  <a:cubicBezTo>
                    <a:pt x="1067336" y="215682"/>
                    <a:pt x="1059391" y="234864"/>
                    <a:pt x="1045248" y="249006"/>
                  </a:cubicBezTo>
                  <a:cubicBezTo>
                    <a:pt x="1031106" y="263149"/>
                    <a:pt x="1011925" y="271094"/>
                    <a:pt x="991924" y="271094"/>
                  </a:cubicBezTo>
                  <a:lnTo>
                    <a:pt x="75412" y="271094"/>
                  </a:lnTo>
                  <a:cubicBezTo>
                    <a:pt x="33763" y="271094"/>
                    <a:pt x="0" y="237331"/>
                    <a:pt x="0" y="195682"/>
                  </a:cubicBezTo>
                  <a:lnTo>
                    <a:pt x="0" y="75412"/>
                  </a:lnTo>
                  <a:cubicBezTo>
                    <a:pt x="0" y="55412"/>
                    <a:pt x="7945" y="36230"/>
                    <a:pt x="22088" y="22088"/>
                  </a:cubicBezTo>
                  <a:cubicBezTo>
                    <a:pt x="36230" y="7945"/>
                    <a:pt x="55412" y="0"/>
                    <a:pt x="754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67336" cy="309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771152" y="7012710"/>
            <a:ext cx="295356" cy="376032"/>
          </a:xfrm>
          <a:custGeom>
            <a:avLst/>
            <a:gdLst/>
            <a:ahLst/>
            <a:cxnLst/>
            <a:rect r="r" b="b" t="t" l="l"/>
            <a:pathLst>
              <a:path h="376032" w="295356">
                <a:moveTo>
                  <a:pt x="0" y="0"/>
                </a:moveTo>
                <a:lnTo>
                  <a:pt x="295356" y="0"/>
                </a:lnTo>
                <a:lnTo>
                  <a:pt x="295356" y="376032"/>
                </a:lnTo>
                <a:lnTo>
                  <a:pt x="0" y="37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66769" y="4263731"/>
            <a:ext cx="383444" cy="355660"/>
            <a:chOff x="0" y="0"/>
            <a:chExt cx="132884" cy="1232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884" cy="123256"/>
            </a:xfrm>
            <a:custGeom>
              <a:avLst/>
              <a:gdLst/>
              <a:ahLst/>
              <a:cxnLst/>
              <a:rect r="r" b="b" t="t" l="l"/>
              <a:pathLst>
                <a:path h="123256" w="132884">
                  <a:moveTo>
                    <a:pt x="61628" y="0"/>
                  </a:moveTo>
                  <a:lnTo>
                    <a:pt x="71256" y="0"/>
                  </a:lnTo>
                  <a:cubicBezTo>
                    <a:pt x="105293" y="0"/>
                    <a:pt x="132884" y="27592"/>
                    <a:pt x="132884" y="61628"/>
                  </a:cubicBezTo>
                  <a:lnTo>
                    <a:pt x="132884" y="61628"/>
                  </a:lnTo>
                  <a:cubicBezTo>
                    <a:pt x="132884" y="77973"/>
                    <a:pt x="126391" y="93648"/>
                    <a:pt x="114834" y="105205"/>
                  </a:cubicBezTo>
                  <a:cubicBezTo>
                    <a:pt x="103276" y="116763"/>
                    <a:pt x="87601" y="123256"/>
                    <a:pt x="71256" y="123256"/>
                  </a:cubicBezTo>
                  <a:lnTo>
                    <a:pt x="61628" y="123256"/>
                  </a:lnTo>
                  <a:cubicBezTo>
                    <a:pt x="27592" y="123256"/>
                    <a:pt x="0" y="95664"/>
                    <a:pt x="0" y="61628"/>
                  </a:cubicBezTo>
                  <a:lnTo>
                    <a:pt x="0" y="61628"/>
                  </a:lnTo>
                  <a:cubicBezTo>
                    <a:pt x="0" y="27592"/>
                    <a:pt x="27592" y="0"/>
                    <a:pt x="61628" y="0"/>
                  </a:cubicBezTo>
                  <a:close/>
                </a:path>
              </a:pathLst>
            </a:custGeom>
            <a:solidFill>
              <a:srgbClr val="CF00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32884" cy="151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Bold"/>
                </a:rPr>
                <a:t>#1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184793" y="6951041"/>
            <a:ext cx="1788498" cy="43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2595">
                <a:solidFill>
                  <a:srgbClr val="252525"/>
                </a:solidFill>
                <a:latin typeface="Montserrat Bold"/>
              </a:rPr>
              <a:t>Resposta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66769" y="4916535"/>
            <a:ext cx="6977231" cy="131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3"/>
              </a:lnSpc>
              <a:spcBef>
                <a:spcPct val="0"/>
              </a:spcBef>
            </a:pPr>
            <a:r>
              <a:rPr lang="en-US" sz="3795">
                <a:solidFill>
                  <a:srgbClr val="FFFFFF"/>
                </a:solidFill>
                <a:latin typeface="Montserrat"/>
              </a:rPr>
              <a:t>Qual filme foi o ganhador do Oscar 2024?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50934" y="4225631"/>
            <a:ext cx="1713672" cy="36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5"/>
              </a:lnSpc>
              <a:spcBef>
                <a:spcPct val="0"/>
              </a:spcBef>
            </a:pPr>
            <a:r>
              <a:rPr lang="en-US" sz="2196">
                <a:solidFill>
                  <a:srgbClr val="FFFFFF"/>
                </a:solidFill>
                <a:latin typeface="Montserrat Bold"/>
              </a:rPr>
              <a:t>Pergunta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24991" y="2181648"/>
            <a:ext cx="3448300" cy="2808472"/>
            <a:chOff x="0" y="0"/>
            <a:chExt cx="4597733" cy="374462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665740" y="-171450"/>
              <a:ext cx="3266254" cy="2117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83"/>
                </a:lnSpc>
              </a:pPr>
              <a:r>
                <a:rPr lang="en-US" sz="8845">
                  <a:solidFill>
                    <a:srgbClr val="CF0001"/>
                  </a:solidFill>
                  <a:latin typeface="Bebas Neue Bold"/>
                </a:rPr>
                <a:t>OSCAR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393155"/>
              <a:ext cx="4597733" cy="2351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53"/>
                </a:lnSpc>
              </a:pPr>
              <a:r>
                <a:rPr lang="en-US" sz="5181">
                  <a:solidFill>
                    <a:srgbClr val="CF0001"/>
                  </a:solidFill>
                  <a:latin typeface="Bebas Neue Bold"/>
                </a:rPr>
                <a:t>2024</a:t>
              </a:r>
            </a:p>
            <a:p>
              <a:pPr algn="ctr">
                <a:lnSpc>
                  <a:spcPts val="725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368427" y="1090773"/>
            <a:ext cx="525093" cy="525093"/>
          </a:xfrm>
          <a:custGeom>
            <a:avLst/>
            <a:gdLst/>
            <a:ahLst/>
            <a:cxnLst/>
            <a:rect r="r" b="b" t="t" l="l"/>
            <a:pathLst>
              <a:path h="525093" w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191728" y="1051134"/>
            <a:ext cx="512366" cy="564732"/>
          </a:xfrm>
          <a:custGeom>
            <a:avLst/>
            <a:gdLst/>
            <a:ahLst/>
            <a:cxnLst/>
            <a:rect r="r" b="b" t="t" l="l"/>
            <a:pathLst>
              <a:path h="564732" w="512366">
                <a:moveTo>
                  <a:pt x="0" y="0"/>
                </a:moveTo>
                <a:lnTo>
                  <a:pt x="512365" y="0"/>
                </a:lnTo>
                <a:lnTo>
                  <a:pt x="512365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999368" y="1051134"/>
            <a:ext cx="564732" cy="564732"/>
          </a:xfrm>
          <a:custGeom>
            <a:avLst/>
            <a:gdLst/>
            <a:ahLst/>
            <a:cxnLst/>
            <a:rect r="r" b="b" t="t" l="l"/>
            <a:pathLst>
              <a:path h="564732" w="564732">
                <a:moveTo>
                  <a:pt x="0" y="0"/>
                </a:moveTo>
                <a:lnTo>
                  <a:pt x="564732" y="0"/>
                </a:lnTo>
                <a:lnTo>
                  <a:pt x="564732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4013" y="6384935"/>
            <a:ext cx="10759974" cy="5203204"/>
            <a:chOff x="0" y="0"/>
            <a:chExt cx="2115839" cy="1023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5839" cy="1023157"/>
            </a:xfrm>
            <a:custGeom>
              <a:avLst/>
              <a:gdLst/>
              <a:ahLst/>
              <a:cxnLst/>
              <a:rect r="r" b="b" t="t" l="l"/>
              <a:pathLst>
                <a:path h="1023157" w="2115839">
                  <a:moveTo>
                    <a:pt x="0" y="0"/>
                  </a:moveTo>
                  <a:lnTo>
                    <a:pt x="2115839" y="0"/>
                  </a:lnTo>
                  <a:lnTo>
                    <a:pt x="2115839" y="1023157"/>
                  </a:lnTo>
                  <a:lnTo>
                    <a:pt x="0" y="10231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15839" cy="1070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64013" y="739837"/>
            <a:ext cx="10759974" cy="5881230"/>
            <a:chOff x="0" y="0"/>
            <a:chExt cx="2514545" cy="13744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14545" cy="1374410"/>
            </a:xfrm>
            <a:custGeom>
              <a:avLst/>
              <a:gdLst/>
              <a:ahLst/>
              <a:cxnLst/>
              <a:rect r="r" b="b" t="t" l="l"/>
              <a:pathLst>
                <a:path h="1374410" w="2514545">
                  <a:moveTo>
                    <a:pt x="21585" y="0"/>
                  </a:moveTo>
                  <a:lnTo>
                    <a:pt x="2492959" y="0"/>
                  </a:lnTo>
                  <a:cubicBezTo>
                    <a:pt x="2498684" y="0"/>
                    <a:pt x="2504174" y="2274"/>
                    <a:pt x="2508222" y="6322"/>
                  </a:cubicBezTo>
                  <a:cubicBezTo>
                    <a:pt x="2512270" y="10370"/>
                    <a:pt x="2514545" y="15861"/>
                    <a:pt x="2514545" y="21585"/>
                  </a:cubicBezTo>
                  <a:lnTo>
                    <a:pt x="2514545" y="1352825"/>
                  </a:lnTo>
                  <a:cubicBezTo>
                    <a:pt x="2514545" y="1358549"/>
                    <a:pt x="2512270" y="1364040"/>
                    <a:pt x="2508222" y="1368088"/>
                  </a:cubicBezTo>
                  <a:cubicBezTo>
                    <a:pt x="2504174" y="1372136"/>
                    <a:pt x="2498684" y="1374410"/>
                    <a:pt x="2492959" y="1374410"/>
                  </a:cubicBezTo>
                  <a:lnTo>
                    <a:pt x="21585" y="1374410"/>
                  </a:lnTo>
                  <a:cubicBezTo>
                    <a:pt x="15861" y="1374410"/>
                    <a:pt x="10370" y="1372136"/>
                    <a:pt x="6322" y="1368088"/>
                  </a:cubicBezTo>
                  <a:cubicBezTo>
                    <a:pt x="2274" y="1364040"/>
                    <a:pt x="0" y="1358549"/>
                    <a:pt x="0" y="1352825"/>
                  </a:cubicBezTo>
                  <a:lnTo>
                    <a:pt x="0" y="21585"/>
                  </a:lnTo>
                  <a:cubicBezTo>
                    <a:pt x="0" y="15861"/>
                    <a:pt x="2274" y="10370"/>
                    <a:pt x="6322" y="6322"/>
                  </a:cubicBezTo>
                  <a:cubicBezTo>
                    <a:pt x="10370" y="2274"/>
                    <a:pt x="15861" y="0"/>
                    <a:pt x="21585" y="0"/>
                  </a:cubicBez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-1455" r="0" b="-1455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764013" y="2503586"/>
            <a:ext cx="10759974" cy="4307512"/>
          </a:xfrm>
          <a:custGeom>
            <a:avLst/>
            <a:gdLst/>
            <a:ahLst/>
            <a:cxnLst/>
            <a:rect r="r" b="b" t="t" l="l"/>
            <a:pathLst>
              <a:path h="4307512" w="10759974">
                <a:moveTo>
                  <a:pt x="0" y="0"/>
                </a:moveTo>
                <a:lnTo>
                  <a:pt x="10759974" y="0"/>
                </a:lnTo>
                <a:lnTo>
                  <a:pt x="10759974" y="4307512"/>
                </a:lnTo>
                <a:lnTo>
                  <a:pt x="0" y="4307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0874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095601" y="4616908"/>
            <a:ext cx="2330193" cy="565915"/>
            <a:chOff x="0" y="0"/>
            <a:chExt cx="714192" cy="1734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4192" cy="173450"/>
            </a:xfrm>
            <a:custGeom>
              <a:avLst/>
              <a:gdLst/>
              <a:ahLst/>
              <a:cxnLst/>
              <a:rect r="r" b="b" t="t" l="l"/>
              <a:pathLst>
                <a:path h="173450" w="714192">
                  <a:moveTo>
                    <a:pt x="86725" y="0"/>
                  </a:moveTo>
                  <a:lnTo>
                    <a:pt x="627467" y="0"/>
                  </a:lnTo>
                  <a:cubicBezTo>
                    <a:pt x="675364" y="0"/>
                    <a:pt x="714192" y="38828"/>
                    <a:pt x="714192" y="86725"/>
                  </a:cubicBezTo>
                  <a:lnTo>
                    <a:pt x="714192" y="86725"/>
                  </a:lnTo>
                  <a:cubicBezTo>
                    <a:pt x="714192" y="134622"/>
                    <a:pt x="675364" y="173450"/>
                    <a:pt x="627467" y="173450"/>
                  </a:cubicBezTo>
                  <a:lnTo>
                    <a:pt x="86725" y="173450"/>
                  </a:lnTo>
                  <a:cubicBezTo>
                    <a:pt x="38828" y="173450"/>
                    <a:pt x="0" y="134622"/>
                    <a:pt x="0" y="86725"/>
                  </a:cubicBezTo>
                  <a:lnTo>
                    <a:pt x="0" y="86725"/>
                  </a:lnTo>
                  <a:cubicBezTo>
                    <a:pt x="0" y="38828"/>
                    <a:pt x="38828" y="0"/>
                    <a:pt x="867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14192" cy="211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479707" y="4763368"/>
            <a:ext cx="214425" cy="272995"/>
          </a:xfrm>
          <a:custGeom>
            <a:avLst/>
            <a:gdLst/>
            <a:ahLst/>
            <a:cxnLst/>
            <a:rect r="r" b="b" t="t" l="l"/>
            <a:pathLst>
              <a:path h="272995" w="214425">
                <a:moveTo>
                  <a:pt x="0" y="0"/>
                </a:moveTo>
                <a:lnTo>
                  <a:pt x="214425" y="0"/>
                </a:lnTo>
                <a:lnTo>
                  <a:pt x="214425" y="272996"/>
                </a:lnTo>
                <a:lnTo>
                  <a:pt x="0" y="2729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705351" y="6925398"/>
            <a:ext cx="433562" cy="402146"/>
            <a:chOff x="0" y="0"/>
            <a:chExt cx="132884" cy="1232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884" cy="123256"/>
            </a:xfrm>
            <a:custGeom>
              <a:avLst/>
              <a:gdLst/>
              <a:ahLst/>
              <a:cxnLst/>
              <a:rect r="r" b="b" t="t" l="l"/>
              <a:pathLst>
                <a:path h="123256" w="132884">
                  <a:moveTo>
                    <a:pt x="61628" y="0"/>
                  </a:moveTo>
                  <a:lnTo>
                    <a:pt x="71256" y="0"/>
                  </a:lnTo>
                  <a:cubicBezTo>
                    <a:pt x="105293" y="0"/>
                    <a:pt x="132884" y="27592"/>
                    <a:pt x="132884" y="61628"/>
                  </a:cubicBezTo>
                  <a:lnTo>
                    <a:pt x="132884" y="61628"/>
                  </a:lnTo>
                  <a:cubicBezTo>
                    <a:pt x="132884" y="77973"/>
                    <a:pt x="126391" y="93648"/>
                    <a:pt x="114834" y="105205"/>
                  </a:cubicBezTo>
                  <a:cubicBezTo>
                    <a:pt x="103276" y="116763"/>
                    <a:pt x="87601" y="123256"/>
                    <a:pt x="71256" y="123256"/>
                  </a:cubicBezTo>
                  <a:lnTo>
                    <a:pt x="61628" y="123256"/>
                  </a:lnTo>
                  <a:cubicBezTo>
                    <a:pt x="27592" y="123256"/>
                    <a:pt x="0" y="95664"/>
                    <a:pt x="0" y="61628"/>
                  </a:cubicBezTo>
                  <a:lnTo>
                    <a:pt x="0" y="61628"/>
                  </a:lnTo>
                  <a:cubicBezTo>
                    <a:pt x="0" y="27592"/>
                    <a:pt x="27592" y="0"/>
                    <a:pt x="61628" y="0"/>
                  </a:cubicBezTo>
                  <a:close/>
                </a:path>
              </a:pathLst>
            </a:custGeom>
            <a:solidFill>
              <a:srgbClr val="CF000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32884" cy="151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Bold"/>
                </a:rPr>
                <a:t>#1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822054" y="4709877"/>
            <a:ext cx="1276733" cy="30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04">
                <a:solidFill>
                  <a:srgbClr val="252525"/>
                </a:solidFill>
                <a:latin typeface="Montserrat Bold"/>
              </a:rPr>
              <a:t>Resposta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05351" y="7673485"/>
            <a:ext cx="55966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Oppenheimer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52798" y="6887298"/>
            <a:ext cx="1937656" cy="41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6"/>
              </a:lnSpc>
              <a:spcBef>
                <a:spcPct val="0"/>
              </a:spcBef>
            </a:pPr>
            <a:r>
              <a:rPr lang="en-US" sz="2483">
                <a:solidFill>
                  <a:srgbClr val="FFFFFF"/>
                </a:solidFill>
                <a:latin typeface="Montserrat Bold"/>
              </a:rPr>
              <a:t>Resposta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95770" y="7411891"/>
            <a:ext cx="2400089" cy="125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8"/>
              </a:lnSpc>
            </a:pPr>
          </a:p>
          <a:p>
            <a:pPr algn="l">
              <a:lnSpc>
                <a:spcPts val="1998"/>
              </a:lnSpc>
            </a:pPr>
            <a:r>
              <a:rPr lang="en-US" sz="1427">
                <a:solidFill>
                  <a:srgbClr val="D4D0D0"/>
                </a:solidFill>
                <a:latin typeface="Montserrat"/>
              </a:rPr>
              <a:t>Ano: 2023</a:t>
            </a:r>
          </a:p>
          <a:p>
            <a:pPr algn="l">
              <a:lnSpc>
                <a:spcPts val="1998"/>
              </a:lnSpc>
            </a:pPr>
          </a:p>
          <a:p>
            <a:pPr algn="l">
              <a:lnSpc>
                <a:spcPts val="1998"/>
              </a:lnSpc>
              <a:spcBef>
                <a:spcPct val="0"/>
              </a:spcBef>
            </a:pPr>
            <a:r>
              <a:rPr lang="en-US" sz="1427">
                <a:solidFill>
                  <a:srgbClr val="D4D0D0"/>
                </a:solidFill>
                <a:latin typeface="Montserrat"/>
              </a:rPr>
              <a:t>Gênero:  Obra de Época, Suspense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497476" y="2374352"/>
            <a:ext cx="3448300" cy="2808472"/>
            <a:chOff x="0" y="0"/>
            <a:chExt cx="4597733" cy="374462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665740" y="-171450"/>
              <a:ext cx="3266254" cy="2117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83"/>
                </a:lnSpc>
              </a:pPr>
              <a:r>
                <a:rPr lang="en-US" sz="8845">
                  <a:solidFill>
                    <a:srgbClr val="CF0001"/>
                  </a:solidFill>
                  <a:latin typeface="Bebas Neue Bold"/>
                </a:rPr>
                <a:t>OSCAR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393155"/>
              <a:ext cx="4597733" cy="2351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53"/>
                </a:lnSpc>
              </a:pPr>
              <a:r>
                <a:rPr lang="en-US" sz="5181">
                  <a:solidFill>
                    <a:srgbClr val="CF0001"/>
                  </a:solidFill>
                  <a:latin typeface="Bebas Neue Bold"/>
                </a:rPr>
                <a:t>2024</a:t>
              </a:r>
            </a:p>
            <a:p>
              <a:pPr algn="ctr">
                <a:lnSpc>
                  <a:spcPts val="7253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216027" y="938373"/>
            <a:ext cx="525093" cy="525093"/>
          </a:xfrm>
          <a:custGeom>
            <a:avLst/>
            <a:gdLst/>
            <a:ahLst/>
            <a:cxnLst/>
            <a:rect r="r" b="b" t="t" l="l"/>
            <a:pathLst>
              <a:path h="525093" w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039328" y="898734"/>
            <a:ext cx="512366" cy="564732"/>
          </a:xfrm>
          <a:custGeom>
            <a:avLst/>
            <a:gdLst/>
            <a:ahLst/>
            <a:cxnLst/>
            <a:rect r="r" b="b" t="t" l="l"/>
            <a:pathLst>
              <a:path h="564732" w="512366">
                <a:moveTo>
                  <a:pt x="0" y="0"/>
                </a:moveTo>
                <a:lnTo>
                  <a:pt x="512365" y="0"/>
                </a:lnTo>
                <a:lnTo>
                  <a:pt x="512365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846968" y="898734"/>
            <a:ext cx="564732" cy="564732"/>
          </a:xfrm>
          <a:custGeom>
            <a:avLst/>
            <a:gdLst/>
            <a:ahLst/>
            <a:cxnLst/>
            <a:rect r="r" b="b" t="t" l="l"/>
            <a:pathLst>
              <a:path h="564732" w="564732">
                <a:moveTo>
                  <a:pt x="0" y="0"/>
                </a:moveTo>
                <a:lnTo>
                  <a:pt x="564732" y="0"/>
                </a:lnTo>
                <a:lnTo>
                  <a:pt x="564732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28674" y="2084509"/>
            <a:ext cx="12630652" cy="6117982"/>
            <a:chOff x="0" y="0"/>
            <a:chExt cx="3226502" cy="15628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6502" cy="1562839"/>
            </a:xfrm>
            <a:custGeom>
              <a:avLst/>
              <a:gdLst/>
              <a:ahLst/>
              <a:cxnLst/>
              <a:rect r="r" b="b" t="t" l="l"/>
              <a:pathLst>
                <a:path h="1562839" w="3226502">
                  <a:moveTo>
                    <a:pt x="18388" y="0"/>
                  </a:moveTo>
                  <a:lnTo>
                    <a:pt x="3208113" y="0"/>
                  </a:lnTo>
                  <a:cubicBezTo>
                    <a:pt x="3218269" y="0"/>
                    <a:pt x="3226502" y="8233"/>
                    <a:pt x="3226502" y="18388"/>
                  </a:cubicBezTo>
                  <a:lnTo>
                    <a:pt x="3226502" y="1544451"/>
                  </a:lnTo>
                  <a:cubicBezTo>
                    <a:pt x="3226502" y="1549328"/>
                    <a:pt x="3224565" y="1554005"/>
                    <a:pt x="3221116" y="1557454"/>
                  </a:cubicBezTo>
                  <a:cubicBezTo>
                    <a:pt x="3217668" y="1560902"/>
                    <a:pt x="3212990" y="1562839"/>
                    <a:pt x="3208113" y="1562839"/>
                  </a:cubicBezTo>
                  <a:lnTo>
                    <a:pt x="18388" y="1562839"/>
                  </a:lnTo>
                  <a:cubicBezTo>
                    <a:pt x="13511" y="1562839"/>
                    <a:pt x="8834" y="1560902"/>
                    <a:pt x="5386" y="1557454"/>
                  </a:cubicBezTo>
                  <a:cubicBezTo>
                    <a:pt x="1937" y="1554005"/>
                    <a:pt x="0" y="1549328"/>
                    <a:pt x="0" y="1544451"/>
                  </a:cubicBezTo>
                  <a:lnTo>
                    <a:pt x="0" y="18388"/>
                  </a:lnTo>
                  <a:cubicBezTo>
                    <a:pt x="0" y="13511"/>
                    <a:pt x="1937" y="8834"/>
                    <a:pt x="5386" y="5386"/>
                  </a:cubicBezTo>
                  <a:cubicBezTo>
                    <a:pt x="8834" y="1937"/>
                    <a:pt x="13511" y="0"/>
                    <a:pt x="18388" y="0"/>
                  </a:cubicBezTo>
                  <a:close/>
                </a:path>
              </a:pathLst>
            </a:custGeom>
            <a:solidFill>
              <a:srgbClr val="25252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26502" cy="1600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18137" y="3539210"/>
            <a:ext cx="885172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Quem foi o ganhador da categoria Melhor Ator do Oscar 2024?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718137" y="5565280"/>
            <a:ext cx="3802891" cy="729951"/>
            <a:chOff x="0" y="0"/>
            <a:chExt cx="963878" cy="1850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3878" cy="185013"/>
            </a:xfrm>
            <a:custGeom>
              <a:avLst/>
              <a:gdLst/>
              <a:ahLst/>
              <a:cxnLst/>
              <a:rect r="r" b="b" t="t" l="l"/>
              <a:pathLst>
                <a:path h="185013" w="963878">
                  <a:moveTo>
                    <a:pt x="0" y="0"/>
                  </a:moveTo>
                  <a:lnTo>
                    <a:pt x="963878" y="0"/>
                  </a:lnTo>
                  <a:lnTo>
                    <a:pt x="963878" y="185013"/>
                  </a:lnTo>
                  <a:lnTo>
                    <a:pt x="0" y="185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63878" cy="22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  <a:r>
                <a:rPr lang="en-US" sz="1895">
                  <a:solidFill>
                    <a:srgbClr val="FFFFFF"/>
                  </a:solidFill>
                  <a:latin typeface="Montserrat Bold"/>
                </a:rPr>
                <a:t>a. Bradley Cooper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80548" y="5565280"/>
            <a:ext cx="3802891" cy="729951"/>
            <a:chOff x="0" y="0"/>
            <a:chExt cx="963878" cy="1850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3878" cy="185013"/>
            </a:xfrm>
            <a:custGeom>
              <a:avLst/>
              <a:gdLst/>
              <a:ahLst/>
              <a:cxnLst/>
              <a:rect r="r" b="b" t="t" l="l"/>
              <a:pathLst>
                <a:path h="185013" w="963878">
                  <a:moveTo>
                    <a:pt x="0" y="0"/>
                  </a:moveTo>
                  <a:lnTo>
                    <a:pt x="963878" y="0"/>
                  </a:lnTo>
                  <a:lnTo>
                    <a:pt x="963878" y="185013"/>
                  </a:lnTo>
                  <a:lnTo>
                    <a:pt x="0" y="185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63878" cy="22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  <a:r>
                <a:rPr lang="en-US" sz="1895">
                  <a:solidFill>
                    <a:srgbClr val="FFFFFF"/>
                  </a:solidFill>
                  <a:latin typeface="Montserrat Bold"/>
                </a:rPr>
                <a:t>b. Paul Giamatti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18137" y="6630674"/>
            <a:ext cx="3802891" cy="729951"/>
            <a:chOff x="0" y="0"/>
            <a:chExt cx="963878" cy="1850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3878" cy="185013"/>
            </a:xfrm>
            <a:custGeom>
              <a:avLst/>
              <a:gdLst/>
              <a:ahLst/>
              <a:cxnLst/>
              <a:rect r="r" b="b" t="t" l="l"/>
              <a:pathLst>
                <a:path h="185013" w="963878">
                  <a:moveTo>
                    <a:pt x="0" y="0"/>
                  </a:moveTo>
                  <a:lnTo>
                    <a:pt x="963878" y="0"/>
                  </a:lnTo>
                  <a:lnTo>
                    <a:pt x="963878" y="185013"/>
                  </a:lnTo>
                  <a:lnTo>
                    <a:pt x="0" y="185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63878" cy="22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  <a:r>
                <a:rPr lang="en-US" sz="1895">
                  <a:solidFill>
                    <a:srgbClr val="FFFFFF"/>
                  </a:solidFill>
                  <a:latin typeface="Montserrat Bold"/>
                </a:rPr>
                <a:t>c. Cillian Murphy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80548" y="6630674"/>
            <a:ext cx="3802891" cy="729951"/>
            <a:chOff x="0" y="0"/>
            <a:chExt cx="963878" cy="1850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63878" cy="185013"/>
            </a:xfrm>
            <a:custGeom>
              <a:avLst/>
              <a:gdLst/>
              <a:ahLst/>
              <a:cxnLst/>
              <a:rect r="r" b="b" t="t" l="l"/>
              <a:pathLst>
                <a:path h="185013" w="963878">
                  <a:moveTo>
                    <a:pt x="0" y="0"/>
                  </a:moveTo>
                  <a:lnTo>
                    <a:pt x="963878" y="0"/>
                  </a:lnTo>
                  <a:lnTo>
                    <a:pt x="963878" y="185013"/>
                  </a:lnTo>
                  <a:lnTo>
                    <a:pt x="0" y="185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63878" cy="22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  <a:r>
                <a:rPr lang="en-US" sz="1895">
                  <a:solidFill>
                    <a:srgbClr val="FFFFFF"/>
                  </a:solidFill>
                  <a:latin typeface="Montserrat Bold"/>
                </a:rPr>
                <a:t>d. Jeffrey Wright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063627" y="785973"/>
            <a:ext cx="525093" cy="525093"/>
          </a:xfrm>
          <a:custGeom>
            <a:avLst/>
            <a:gdLst/>
            <a:ahLst/>
            <a:cxnLst/>
            <a:rect r="r" b="b" t="t" l="l"/>
            <a:pathLst>
              <a:path h="525093" w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86928" y="746334"/>
            <a:ext cx="512366" cy="564732"/>
          </a:xfrm>
          <a:custGeom>
            <a:avLst/>
            <a:gdLst/>
            <a:ahLst/>
            <a:cxnLst/>
            <a:rect r="r" b="b" t="t" l="l"/>
            <a:pathLst>
              <a:path h="564732" w="512366">
                <a:moveTo>
                  <a:pt x="0" y="0"/>
                </a:moveTo>
                <a:lnTo>
                  <a:pt x="512365" y="0"/>
                </a:lnTo>
                <a:lnTo>
                  <a:pt x="512365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694568" y="746334"/>
            <a:ext cx="564732" cy="564732"/>
          </a:xfrm>
          <a:custGeom>
            <a:avLst/>
            <a:gdLst/>
            <a:ahLst/>
            <a:cxnLst/>
            <a:rect r="r" b="b" t="t" l="l"/>
            <a:pathLst>
              <a:path h="564732" w="564732">
                <a:moveTo>
                  <a:pt x="0" y="0"/>
                </a:moveTo>
                <a:lnTo>
                  <a:pt x="564732" y="0"/>
                </a:lnTo>
                <a:lnTo>
                  <a:pt x="564732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718137" y="2926375"/>
            <a:ext cx="383444" cy="355660"/>
            <a:chOff x="0" y="0"/>
            <a:chExt cx="132884" cy="12325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2884" cy="123256"/>
            </a:xfrm>
            <a:custGeom>
              <a:avLst/>
              <a:gdLst/>
              <a:ahLst/>
              <a:cxnLst/>
              <a:rect r="r" b="b" t="t" l="l"/>
              <a:pathLst>
                <a:path h="123256" w="132884">
                  <a:moveTo>
                    <a:pt x="61628" y="0"/>
                  </a:moveTo>
                  <a:lnTo>
                    <a:pt x="71256" y="0"/>
                  </a:lnTo>
                  <a:cubicBezTo>
                    <a:pt x="105293" y="0"/>
                    <a:pt x="132884" y="27592"/>
                    <a:pt x="132884" y="61628"/>
                  </a:cubicBezTo>
                  <a:lnTo>
                    <a:pt x="132884" y="61628"/>
                  </a:lnTo>
                  <a:cubicBezTo>
                    <a:pt x="132884" y="77973"/>
                    <a:pt x="126391" y="93648"/>
                    <a:pt x="114834" y="105205"/>
                  </a:cubicBezTo>
                  <a:cubicBezTo>
                    <a:pt x="103276" y="116763"/>
                    <a:pt x="87601" y="123256"/>
                    <a:pt x="71256" y="123256"/>
                  </a:cubicBezTo>
                  <a:lnTo>
                    <a:pt x="61628" y="123256"/>
                  </a:lnTo>
                  <a:cubicBezTo>
                    <a:pt x="27592" y="123256"/>
                    <a:pt x="0" y="95664"/>
                    <a:pt x="0" y="61628"/>
                  </a:cubicBezTo>
                  <a:lnTo>
                    <a:pt x="0" y="61628"/>
                  </a:lnTo>
                  <a:cubicBezTo>
                    <a:pt x="0" y="27592"/>
                    <a:pt x="27592" y="0"/>
                    <a:pt x="61628" y="0"/>
                  </a:cubicBezTo>
                  <a:close/>
                </a:path>
              </a:pathLst>
            </a:custGeom>
            <a:solidFill>
              <a:srgbClr val="CF000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32884" cy="151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Bold"/>
                </a:rPr>
                <a:t>#2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202302" y="2888275"/>
            <a:ext cx="1713672" cy="75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196">
                <a:solidFill>
                  <a:srgbClr val="FFFFFF"/>
                </a:solidFill>
                <a:latin typeface="Montserrat Bold"/>
              </a:rPr>
              <a:t>Pergunta</a:t>
            </a:r>
          </a:p>
          <a:p>
            <a:pPr algn="l">
              <a:lnSpc>
                <a:spcPts val="3075"/>
              </a:lnSpc>
              <a:spcBef>
                <a:spcPct val="0"/>
              </a:spcBef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630742" y="786806"/>
            <a:ext cx="2484129" cy="2023202"/>
            <a:chOff x="0" y="0"/>
            <a:chExt cx="3312172" cy="269760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479594" y="-142875"/>
              <a:ext cx="2352984" cy="1545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1"/>
                </a:lnSpc>
              </a:pPr>
              <a:r>
                <a:rPr lang="en-US" sz="6372">
                  <a:solidFill>
                    <a:srgbClr val="CF0001"/>
                  </a:solidFill>
                  <a:latin typeface="Bebas Neue Bold"/>
                </a:rPr>
                <a:t>OSCAR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000234"/>
              <a:ext cx="3312172" cy="1697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>
                  <a:solidFill>
                    <a:srgbClr val="CF0001"/>
                  </a:solidFill>
                  <a:latin typeface="Bebas Neue Bold"/>
                </a:rPr>
                <a:t>2024</a:t>
              </a:r>
            </a:p>
            <a:p>
              <a:pPr algn="ctr">
                <a:lnSpc>
                  <a:spcPts val="5225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28674" y="2084509"/>
            <a:ext cx="12630652" cy="6117982"/>
            <a:chOff x="0" y="0"/>
            <a:chExt cx="3226502" cy="15628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6502" cy="1562839"/>
            </a:xfrm>
            <a:custGeom>
              <a:avLst/>
              <a:gdLst/>
              <a:ahLst/>
              <a:cxnLst/>
              <a:rect r="r" b="b" t="t" l="l"/>
              <a:pathLst>
                <a:path h="1562839" w="3226502">
                  <a:moveTo>
                    <a:pt x="18388" y="0"/>
                  </a:moveTo>
                  <a:lnTo>
                    <a:pt x="3208113" y="0"/>
                  </a:lnTo>
                  <a:cubicBezTo>
                    <a:pt x="3218269" y="0"/>
                    <a:pt x="3226502" y="8233"/>
                    <a:pt x="3226502" y="18388"/>
                  </a:cubicBezTo>
                  <a:lnTo>
                    <a:pt x="3226502" y="1544451"/>
                  </a:lnTo>
                  <a:cubicBezTo>
                    <a:pt x="3226502" y="1549328"/>
                    <a:pt x="3224565" y="1554005"/>
                    <a:pt x="3221116" y="1557454"/>
                  </a:cubicBezTo>
                  <a:cubicBezTo>
                    <a:pt x="3217668" y="1560902"/>
                    <a:pt x="3212990" y="1562839"/>
                    <a:pt x="3208113" y="1562839"/>
                  </a:cubicBezTo>
                  <a:lnTo>
                    <a:pt x="18388" y="1562839"/>
                  </a:lnTo>
                  <a:cubicBezTo>
                    <a:pt x="13511" y="1562839"/>
                    <a:pt x="8834" y="1560902"/>
                    <a:pt x="5386" y="1557454"/>
                  </a:cubicBezTo>
                  <a:cubicBezTo>
                    <a:pt x="1937" y="1554005"/>
                    <a:pt x="0" y="1549328"/>
                    <a:pt x="0" y="1544451"/>
                  </a:cubicBezTo>
                  <a:lnTo>
                    <a:pt x="0" y="18388"/>
                  </a:lnTo>
                  <a:cubicBezTo>
                    <a:pt x="0" y="13511"/>
                    <a:pt x="1937" y="8834"/>
                    <a:pt x="5386" y="5386"/>
                  </a:cubicBezTo>
                  <a:cubicBezTo>
                    <a:pt x="8834" y="1937"/>
                    <a:pt x="13511" y="0"/>
                    <a:pt x="18388" y="0"/>
                  </a:cubicBezTo>
                  <a:close/>
                </a:path>
              </a:pathLst>
            </a:custGeom>
            <a:solidFill>
              <a:srgbClr val="252525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26502" cy="1600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18137" y="3539210"/>
            <a:ext cx="885172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Quem foi o ganhador da categoria Melhor Ator do Oscar 2024?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718137" y="5565280"/>
            <a:ext cx="3802891" cy="729951"/>
            <a:chOff x="0" y="0"/>
            <a:chExt cx="963878" cy="1850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3878" cy="185013"/>
            </a:xfrm>
            <a:custGeom>
              <a:avLst/>
              <a:gdLst/>
              <a:ahLst/>
              <a:cxnLst/>
              <a:rect r="r" b="b" t="t" l="l"/>
              <a:pathLst>
                <a:path h="185013" w="963878">
                  <a:moveTo>
                    <a:pt x="0" y="0"/>
                  </a:moveTo>
                  <a:lnTo>
                    <a:pt x="963878" y="0"/>
                  </a:lnTo>
                  <a:lnTo>
                    <a:pt x="963878" y="185013"/>
                  </a:lnTo>
                  <a:lnTo>
                    <a:pt x="0" y="185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63878" cy="22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  <a:r>
                <a:rPr lang="en-US" sz="1895">
                  <a:solidFill>
                    <a:srgbClr val="FFFFFF"/>
                  </a:solidFill>
                  <a:latin typeface="Montserrat Bold"/>
                </a:rPr>
                <a:t>a. Bradley Cooper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80548" y="5565280"/>
            <a:ext cx="3802891" cy="729951"/>
            <a:chOff x="0" y="0"/>
            <a:chExt cx="963878" cy="1850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3878" cy="185013"/>
            </a:xfrm>
            <a:custGeom>
              <a:avLst/>
              <a:gdLst/>
              <a:ahLst/>
              <a:cxnLst/>
              <a:rect r="r" b="b" t="t" l="l"/>
              <a:pathLst>
                <a:path h="185013" w="963878">
                  <a:moveTo>
                    <a:pt x="0" y="0"/>
                  </a:moveTo>
                  <a:lnTo>
                    <a:pt x="963878" y="0"/>
                  </a:lnTo>
                  <a:lnTo>
                    <a:pt x="963878" y="185013"/>
                  </a:lnTo>
                  <a:lnTo>
                    <a:pt x="0" y="185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63878" cy="22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  <a:r>
                <a:rPr lang="en-US" sz="1895">
                  <a:solidFill>
                    <a:srgbClr val="FFFFFF"/>
                  </a:solidFill>
                  <a:latin typeface="Montserrat Bold"/>
                </a:rPr>
                <a:t>b. Paul Giamatti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18137" y="6630674"/>
            <a:ext cx="3802891" cy="729951"/>
            <a:chOff x="0" y="0"/>
            <a:chExt cx="963878" cy="1850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3878" cy="185013"/>
            </a:xfrm>
            <a:custGeom>
              <a:avLst/>
              <a:gdLst/>
              <a:ahLst/>
              <a:cxnLst/>
              <a:rect r="r" b="b" t="t" l="l"/>
              <a:pathLst>
                <a:path h="185013" w="963878">
                  <a:moveTo>
                    <a:pt x="0" y="0"/>
                  </a:moveTo>
                  <a:lnTo>
                    <a:pt x="963878" y="0"/>
                  </a:lnTo>
                  <a:lnTo>
                    <a:pt x="963878" y="185013"/>
                  </a:lnTo>
                  <a:lnTo>
                    <a:pt x="0" y="18501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63878" cy="22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  <a:r>
                <a:rPr lang="en-US" sz="1895">
                  <a:solidFill>
                    <a:srgbClr val="252525"/>
                  </a:solidFill>
                  <a:latin typeface="Montserrat Bold"/>
                </a:rPr>
                <a:t>c. Cillian Murphy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80548" y="6630674"/>
            <a:ext cx="3802891" cy="729951"/>
            <a:chOff x="0" y="0"/>
            <a:chExt cx="963878" cy="1850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63878" cy="185013"/>
            </a:xfrm>
            <a:custGeom>
              <a:avLst/>
              <a:gdLst/>
              <a:ahLst/>
              <a:cxnLst/>
              <a:rect r="r" b="b" t="t" l="l"/>
              <a:pathLst>
                <a:path h="185013" w="963878">
                  <a:moveTo>
                    <a:pt x="0" y="0"/>
                  </a:moveTo>
                  <a:lnTo>
                    <a:pt x="963878" y="0"/>
                  </a:lnTo>
                  <a:lnTo>
                    <a:pt x="963878" y="185013"/>
                  </a:lnTo>
                  <a:lnTo>
                    <a:pt x="0" y="185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63878" cy="22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  <a:r>
                <a:rPr lang="en-US" sz="1895">
                  <a:solidFill>
                    <a:srgbClr val="FFFFFF"/>
                  </a:solidFill>
                  <a:latin typeface="Montserrat Bold"/>
                </a:rPr>
                <a:t>d. Jeffrey Wright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063627" y="785973"/>
            <a:ext cx="525093" cy="525093"/>
          </a:xfrm>
          <a:custGeom>
            <a:avLst/>
            <a:gdLst/>
            <a:ahLst/>
            <a:cxnLst/>
            <a:rect r="r" b="b" t="t" l="l"/>
            <a:pathLst>
              <a:path h="525093" w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86928" y="746334"/>
            <a:ext cx="512366" cy="564732"/>
          </a:xfrm>
          <a:custGeom>
            <a:avLst/>
            <a:gdLst/>
            <a:ahLst/>
            <a:cxnLst/>
            <a:rect r="r" b="b" t="t" l="l"/>
            <a:pathLst>
              <a:path h="564732" w="512366">
                <a:moveTo>
                  <a:pt x="0" y="0"/>
                </a:moveTo>
                <a:lnTo>
                  <a:pt x="512365" y="0"/>
                </a:lnTo>
                <a:lnTo>
                  <a:pt x="512365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694568" y="746334"/>
            <a:ext cx="564732" cy="564732"/>
          </a:xfrm>
          <a:custGeom>
            <a:avLst/>
            <a:gdLst/>
            <a:ahLst/>
            <a:cxnLst/>
            <a:rect r="r" b="b" t="t" l="l"/>
            <a:pathLst>
              <a:path h="564732" w="564732">
                <a:moveTo>
                  <a:pt x="0" y="0"/>
                </a:moveTo>
                <a:lnTo>
                  <a:pt x="564732" y="0"/>
                </a:lnTo>
                <a:lnTo>
                  <a:pt x="564732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718137" y="2926375"/>
            <a:ext cx="383444" cy="355660"/>
            <a:chOff x="0" y="0"/>
            <a:chExt cx="132884" cy="12325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2884" cy="123256"/>
            </a:xfrm>
            <a:custGeom>
              <a:avLst/>
              <a:gdLst/>
              <a:ahLst/>
              <a:cxnLst/>
              <a:rect r="r" b="b" t="t" l="l"/>
              <a:pathLst>
                <a:path h="123256" w="132884">
                  <a:moveTo>
                    <a:pt x="61628" y="0"/>
                  </a:moveTo>
                  <a:lnTo>
                    <a:pt x="71256" y="0"/>
                  </a:lnTo>
                  <a:cubicBezTo>
                    <a:pt x="105293" y="0"/>
                    <a:pt x="132884" y="27592"/>
                    <a:pt x="132884" y="61628"/>
                  </a:cubicBezTo>
                  <a:lnTo>
                    <a:pt x="132884" y="61628"/>
                  </a:lnTo>
                  <a:cubicBezTo>
                    <a:pt x="132884" y="77973"/>
                    <a:pt x="126391" y="93648"/>
                    <a:pt x="114834" y="105205"/>
                  </a:cubicBezTo>
                  <a:cubicBezTo>
                    <a:pt x="103276" y="116763"/>
                    <a:pt x="87601" y="123256"/>
                    <a:pt x="71256" y="123256"/>
                  </a:cubicBezTo>
                  <a:lnTo>
                    <a:pt x="61628" y="123256"/>
                  </a:lnTo>
                  <a:cubicBezTo>
                    <a:pt x="27592" y="123256"/>
                    <a:pt x="0" y="95664"/>
                    <a:pt x="0" y="61628"/>
                  </a:cubicBezTo>
                  <a:lnTo>
                    <a:pt x="0" y="61628"/>
                  </a:lnTo>
                  <a:cubicBezTo>
                    <a:pt x="0" y="27592"/>
                    <a:pt x="27592" y="0"/>
                    <a:pt x="61628" y="0"/>
                  </a:cubicBezTo>
                  <a:close/>
                </a:path>
              </a:pathLst>
            </a:custGeom>
            <a:solidFill>
              <a:srgbClr val="CF000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32884" cy="151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Bold"/>
                </a:rPr>
                <a:t>#2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202302" y="2888275"/>
            <a:ext cx="1713672" cy="75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196">
                <a:solidFill>
                  <a:srgbClr val="FFFFFF"/>
                </a:solidFill>
                <a:latin typeface="Montserrat Bold"/>
              </a:rPr>
              <a:t>Pergunta</a:t>
            </a:r>
          </a:p>
          <a:p>
            <a:pPr algn="l">
              <a:lnSpc>
                <a:spcPts val="3075"/>
              </a:lnSpc>
              <a:spcBef>
                <a:spcPct val="0"/>
              </a:spcBef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630742" y="786806"/>
            <a:ext cx="2484129" cy="2023202"/>
            <a:chOff x="0" y="0"/>
            <a:chExt cx="3312172" cy="269760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479594" y="-142875"/>
              <a:ext cx="2352984" cy="1545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1"/>
                </a:lnSpc>
              </a:pPr>
              <a:r>
                <a:rPr lang="en-US" sz="6372">
                  <a:solidFill>
                    <a:srgbClr val="CF0001"/>
                  </a:solidFill>
                  <a:latin typeface="Bebas Neue Bold"/>
                </a:rPr>
                <a:t>OSCAR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000234"/>
              <a:ext cx="3312172" cy="1697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>
                  <a:solidFill>
                    <a:srgbClr val="CF0001"/>
                  </a:solidFill>
                  <a:latin typeface="Bebas Neue Bold"/>
                </a:rPr>
                <a:t>2024</a:t>
              </a:r>
            </a:p>
            <a:p>
              <a:pPr algn="ctr">
                <a:lnSpc>
                  <a:spcPts val="5225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6172" y="1028700"/>
            <a:ext cx="10935655" cy="5680547"/>
            <a:chOff x="0" y="0"/>
            <a:chExt cx="2925929" cy="1519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5929" cy="1519880"/>
            </a:xfrm>
            <a:custGeom>
              <a:avLst/>
              <a:gdLst/>
              <a:ahLst/>
              <a:cxnLst/>
              <a:rect r="r" b="b" t="t" l="l"/>
              <a:pathLst>
                <a:path h="1519880" w="2925929">
                  <a:moveTo>
                    <a:pt x="16283" y="0"/>
                  </a:moveTo>
                  <a:lnTo>
                    <a:pt x="2909646" y="0"/>
                  </a:lnTo>
                  <a:cubicBezTo>
                    <a:pt x="2913965" y="0"/>
                    <a:pt x="2918107" y="1716"/>
                    <a:pt x="2921160" y="4769"/>
                  </a:cubicBezTo>
                  <a:cubicBezTo>
                    <a:pt x="2924214" y="7823"/>
                    <a:pt x="2925929" y="11964"/>
                    <a:pt x="2925929" y="16283"/>
                  </a:cubicBezTo>
                  <a:lnTo>
                    <a:pt x="2925929" y="1503597"/>
                  </a:lnTo>
                  <a:cubicBezTo>
                    <a:pt x="2925929" y="1512590"/>
                    <a:pt x="2918639" y="1519880"/>
                    <a:pt x="2909646" y="1519880"/>
                  </a:cubicBezTo>
                  <a:lnTo>
                    <a:pt x="16283" y="1519880"/>
                  </a:lnTo>
                  <a:cubicBezTo>
                    <a:pt x="7290" y="1519880"/>
                    <a:pt x="0" y="1512590"/>
                    <a:pt x="0" y="1503597"/>
                  </a:cubicBezTo>
                  <a:lnTo>
                    <a:pt x="0" y="16283"/>
                  </a:lnTo>
                  <a:cubicBezTo>
                    <a:pt x="0" y="7290"/>
                    <a:pt x="7290" y="0"/>
                    <a:pt x="16283" y="0"/>
                  </a:cubicBezTo>
                  <a:close/>
                </a:path>
              </a:pathLst>
            </a:custGeom>
            <a:blipFill>
              <a:blip r:embed="rId2">
                <a:alphaModFix amt="55000"/>
              </a:blip>
              <a:stretch>
                <a:fillRect l="-12401" t="0" r="0" b="-1431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676172" y="7154295"/>
            <a:ext cx="10935655" cy="124527"/>
            <a:chOff x="0" y="0"/>
            <a:chExt cx="3347798" cy="381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47798" cy="38122"/>
            </a:xfrm>
            <a:custGeom>
              <a:avLst/>
              <a:gdLst/>
              <a:ahLst/>
              <a:cxnLst/>
              <a:rect r="r" b="b" t="t" l="l"/>
              <a:pathLst>
                <a:path h="38122" w="3347798">
                  <a:moveTo>
                    <a:pt x="0" y="0"/>
                  </a:moveTo>
                  <a:lnTo>
                    <a:pt x="3347798" y="0"/>
                  </a:lnTo>
                  <a:lnTo>
                    <a:pt x="3347798" y="38122"/>
                  </a:lnTo>
                  <a:lnTo>
                    <a:pt x="0" y="38122"/>
                  </a:lnTo>
                  <a:close/>
                </a:path>
              </a:pathLst>
            </a:custGeom>
            <a:solidFill>
              <a:srgbClr val="75757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47798" cy="76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76172" y="7154295"/>
            <a:ext cx="7891706" cy="124527"/>
            <a:chOff x="0" y="0"/>
            <a:chExt cx="2415936" cy="381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15936" cy="38122"/>
            </a:xfrm>
            <a:custGeom>
              <a:avLst/>
              <a:gdLst/>
              <a:ahLst/>
              <a:cxnLst/>
              <a:rect r="r" b="b" t="t" l="l"/>
              <a:pathLst>
                <a:path h="38122" w="2415936">
                  <a:moveTo>
                    <a:pt x="0" y="0"/>
                  </a:moveTo>
                  <a:lnTo>
                    <a:pt x="2415936" y="0"/>
                  </a:lnTo>
                  <a:lnTo>
                    <a:pt x="2415936" y="38122"/>
                  </a:lnTo>
                  <a:lnTo>
                    <a:pt x="0" y="38122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15936" cy="76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04048" y="7052727"/>
            <a:ext cx="327661" cy="32766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676172" y="8509996"/>
            <a:ext cx="89580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Montserrat Bold"/>
              </a:rPr>
              <a:t>De qual animação é essa cena?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676172" y="7887636"/>
            <a:ext cx="383444" cy="355660"/>
            <a:chOff x="0" y="0"/>
            <a:chExt cx="132884" cy="1232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2884" cy="123256"/>
            </a:xfrm>
            <a:custGeom>
              <a:avLst/>
              <a:gdLst/>
              <a:ahLst/>
              <a:cxnLst/>
              <a:rect r="r" b="b" t="t" l="l"/>
              <a:pathLst>
                <a:path h="123256" w="132884">
                  <a:moveTo>
                    <a:pt x="61628" y="0"/>
                  </a:moveTo>
                  <a:lnTo>
                    <a:pt x="71256" y="0"/>
                  </a:lnTo>
                  <a:cubicBezTo>
                    <a:pt x="105293" y="0"/>
                    <a:pt x="132884" y="27592"/>
                    <a:pt x="132884" y="61628"/>
                  </a:cubicBezTo>
                  <a:lnTo>
                    <a:pt x="132884" y="61628"/>
                  </a:lnTo>
                  <a:cubicBezTo>
                    <a:pt x="132884" y="77973"/>
                    <a:pt x="126391" y="93648"/>
                    <a:pt x="114834" y="105205"/>
                  </a:cubicBezTo>
                  <a:cubicBezTo>
                    <a:pt x="103276" y="116763"/>
                    <a:pt x="87601" y="123256"/>
                    <a:pt x="71256" y="123256"/>
                  </a:cubicBezTo>
                  <a:lnTo>
                    <a:pt x="61628" y="123256"/>
                  </a:lnTo>
                  <a:cubicBezTo>
                    <a:pt x="27592" y="123256"/>
                    <a:pt x="0" y="95664"/>
                    <a:pt x="0" y="61628"/>
                  </a:cubicBezTo>
                  <a:lnTo>
                    <a:pt x="0" y="61628"/>
                  </a:lnTo>
                  <a:cubicBezTo>
                    <a:pt x="0" y="27592"/>
                    <a:pt x="27592" y="0"/>
                    <a:pt x="61628" y="0"/>
                  </a:cubicBezTo>
                  <a:close/>
                </a:path>
              </a:pathLst>
            </a:custGeom>
            <a:solidFill>
              <a:srgbClr val="CF000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32884" cy="151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Bold"/>
                </a:rPr>
                <a:t>#3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160337" y="7849536"/>
            <a:ext cx="1713672" cy="36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5"/>
              </a:lnSpc>
              <a:spcBef>
                <a:spcPct val="0"/>
              </a:spcBef>
            </a:pPr>
            <a:r>
              <a:rPr lang="en-US" sz="2196">
                <a:solidFill>
                  <a:srgbClr val="FFFFFF"/>
                </a:solidFill>
                <a:latin typeface="Montserrat Bold"/>
              </a:rPr>
              <a:t>Pergunta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4013" y="6384935"/>
            <a:ext cx="10759974" cy="5203204"/>
            <a:chOff x="0" y="0"/>
            <a:chExt cx="2115839" cy="1023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5839" cy="1023157"/>
            </a:xfrm>
            <a:custGeom>
              <a:avLst/>
              <a:gdLst/>
              <a:ahLst/>
              <a:cxnLst/>
              <a:rect r="r" b="b" t="t" l="l"/>
              <a:pathLst>
                <a:path h="1023157" w="2115839">
                  <a:moveTo>
                    <a:pt x="0" y="0"/>
                  </a:moveTo>
                  <a:lnTo>
                    <a:pt x="2115839" y="0"/>
                  </a:lnTo>
                  <a:lnTo>
                    <a:pt x="2115839" y="1023157"/>
                  </a:lnTo>
                  <a:lnTo>
                    <a:pt x="0" y="10231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15839" cy="1070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64013" y="739837"/>
            <a:ext cx="10759974" cy="5881230"/>
            <a:chOff x="0" y="0"/>
            <a:chExt cx="2514545" cy="13744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14545" cy="1374410"/>
            </a:xfrm>
            <a:custGeom>
              <a:avLst/>
              <a:gdLst/>
              <a:ahLst/>
              <a:cxnLst/>
              <a:rect r="r" b="b" t="t" l="l"/>
              <a:pathLst>
                <a:path h="1374410" w="2514545">
                  <a:moveTo>
                    <a:pt x="21585" y="0"/>
                  </a:moveTo>
                  <a:lnTo>
                    <a:pt x="2492959" y="0"/>
                  </a:lnTo>
                  <a:cubicBezTo>
                    <a:pt x="2498684" y="0"/>
                    <a:pt x="2504174" y="2274"/>
                    <a:pt x="2508222" y="6322"/>
                  </a:cubicBezTo>
                  <a:cubicBezTo>
                    <a:pt x="2512270" y="10370"/>
                    <a:pt x="2514545" y="15861"/>
                    <a:pt x="2514545" y="21585"/>
                  </a:cubicBezTo>
                  <a:lnTo>
                    <a:pt x="2514545" y="1352825"/>
                  </a:lnTo>
                  <a:cubicBezTo>
                    <a:pt x="2514545" y="1358549"/>
                    <a:pt x="2512270" y="1364040"/>
                    <a:pt x="2508222" y="1368088"/>
                  </a:cubicBezTo>
                  <a:cubicBezTo>
                    <a:pt x="2504174" y="1372136"/>
                    <a:pt x="2498684" y="1374410"/>
                    <a:pt x="2492959" y="1374410"/>
                  </a:cubicBezTo>
                  <a:lnTo>
                    <a:pt x="21585" y="1374410"/>
                  </a:lnTo>
                  <a:cubicBezTo>
                    <a:pt x="15861" y="1374410"/>
                    <a:pt x="10370" y="1372136"/>
                    <a:pt x="6322" y="1368088"/>
                  </a:cubicBezTo>
                  <a:cubicBezTo>
                    <a:pt x="2274" y="1364040"/>
                    <a:pt x="0" y="1358549"/>
                    <a:pt x="0" y="1352825"/>
                  </a:cubicBezTo>
                  <a:lnTo>
                    <a:pt x="0" y="21585"/>
                  </a:lnTo>
                  <a:cubicBezTo>
                    <a:pt x="0" y="15861"/>
                    <a:pt x="2274" y="10370"/>
                    <a:pt x="6322" y="6322"/>
                  </a:cubicBezTo>
                  <a:cubicBezTo>
                    <a:pt x="10370" y="2274"/>
                    <a:pt x="15861" y="0"/>
                    <a:pt x="21585" y="0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stretch>
                <a:fillRect l="0" t="-1455" r="0" b="-1455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764013" y="2503586"/>
            <a:ext cx="10759974" cy="4307512"/>
          </a:xfrm>
          <a:custGeom>
            <a:avLst/>
            <a:gdLst/>
            <a:ahLst/>
            <a:cxnLst/>
            <a:rect r="r" b="b" t="t" l="l"/>
            <a:pathLst>
              <a:path h="4307512" w="10759974">
                <a:moveTo>
                  <a:pt x="0" y="0"/>
                </a:moveTo>
                <a:lnTo>
                  <a:pt x="10759974" y="0"/>
                </a:lnTo>
                <a:lnTo>
                  <a:pt x="10759974" y="4307512"/>
                </a:lnTo>
                <a:lnTo>
                  <a:pt x="0" y="4307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0874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705351" y="7310061"/>
            <a:ext cx="433562" cy="402146"/>
            <a:chOff x="0" y="0"/>
            <a:chExt cx="132884" cy="1232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884" cy="123256"/>
            </a:xfrm>
            <a:custGeom>
              <a:avLst/>
              <a:gdLst/>
              <a:ahLst/>
              <a:cxnLst/>
              <a:rect r="r" b="b" t="t" l="l"/>
              <a:pathLst>
                <a:path h="123256" w="132884">
                  <a:moveTo>
                    <a:pt x="61628" y="0"/>
                  </a:moveTo>
                  <a:lnTo>
                    <a:pt x="71256" y="0"/>
                  </a:lnTo>
                  <a:cubicBezTo>
                    <a:pt x="105293" y="0"/>
                    <a:pt x="132884" y="27592"/>
                    <a:pt x="132884" y="61628"/>
                  </a:cubicBezTo>
                  <a:lnTo>
                    <a:pt x="132884" y="61628"/>
                  </a:lnTo>
                  <a:cubicBezTo>
                    <a:pt x="132884" y="77973"/>
                    <a:pt x="126391" y="93648"/>
                    <a:pt x="114834" y="105205"/>
                  </a:cubicBezTo>
                  <a:cubicBezTo>
                    <a:pt x="103276" y="116763"/>
                    <a:pt x="87601" y="123256"/>
                    <a:pt x="71256" y="123256"/>
                  </a:cubicBezTo>
                  <a:lnTo>
                    <a:pt x="61628" y="123256"/>
                  </a:lnTo>
                  <a:cubicBezTo>
                    <a:pt x="27592" y="123256"/>
                    <a:pt x="0" y="95664"/>
                    <a:pt x="0" y="61628"/>
                  </a:cubicBezTo>
                  <a:lnTo>
                    <a:pt x="0" y="61628"/>
                  </a:lnTo>
                  <a:cubicBezTo>
                    <a:pt x="0" y="27592"/>
                    <a:pt x="27592" y="0"/>
                    <a:pt x="61628" y="0"/>
                  </a:cubicBezTo>
                  <a:close/>
                </a:path>
              </a:pathLst>
            </a:custGeom>
            <a:solidFill>
              <a:srgbClr val="CF00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32884" cy="151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Bold"/>
                </a:rPr>
                <a:t>#3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05351" y="5790583"/>
            <a:ext cx="594352" cy="594352"/>
          </a:xfrm>
          <a:custGeom>
            <a:avLst/>
            <a:gdLst/>
            <a:ahLst/>
            <a:cxnLst/>
            <a:rect r="r" b="b" t="t" l="l"/>
            <a:pathLst>
              <a:path h="594352" w="594352">
                <a:moveTo>
                  <a:pt x="0" y="0"/>
                </a:moveTo>
                <a:lnTo>
                  <a:pt x="594352" y="0"/>
                </a:lnTo>
                <a:lnTo>
                  <a:pt x="594352" y="594352"/>
                </a:lnTo>
                <a:lnTo>
                  <a:pt x="0" y="594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59706" y="5790583"/>
            <a:ext cx="594352" cy="59435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2323"/>
            </a:solidFill>
            <a:ln w="38100" cap="sq">
              <a:solidFill>
                <a:srgbClr val="91919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15983" y="5790583"/>
            <a:ext cx="594352" cy="59435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2323"/>
            </a:solidFill>
            <a:ln w="38100" cap="sq">
              <a:solidFill>
                <a:srgbClr val="91919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72261" y="5790583"/>
            <a:ext cx="594352" cy="59435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2323"/>
            </a:solidFill>
            <a:ln w="38100" cap="sq">
              <a:solidFill>
                <a:srgbClr val="91919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595995" y="5925911"/>
            <a:ext cx="323696" cy="323696"/>
          </a:xfrm>
          <a:custGeom>
            <a:avLst/>
            <a:gdLst/>
            <a:ahLst/>
            <a:cxnLst/>
            <a:rect r="r" b="b" t="t" l="l"/>
            <a:pathLst>
              <a:path h="323696" w="323696">
                <a:moveTo>
                  <a:pt x="0" y="0"/>
                </a:moveTo>
                <a:lnTo>
                  <a:pt x="323696" y="0"/>
                </a:lnTo>
                <a:lnTo>
                  <a:pt x="323696" y="323696"/>
                </a:lnTo>
                <a:lnTo>
                  <a:pt x="0" y="323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373822" y="5925911"/>
            <a:ext cx="278674" cy="298773"/>
          </a:xfrm>
          <a:custGeom>
            <a:avLst/>
            <a:gdLst/>
            <a:ahLst/>
            <a:cxnLst/>
            <a:rect r="r" b="b" t="t" l="l"/>
            <a:pathLst>
              <a:path h="298773" w="278674">
                <a:moveTo>
                  <a:pt x="0" y="0"/>
                </a:moveTo>
                <a:lnTo>
                  <a:pt x="278674" y="0"/>
                </a:lnTo>
                <a:lnTo>
                  <a:pt x="278674" y="298773"/>
                </a:lnTo>
                <a:lnTo>
                  <a:pt x="0" y="298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2700000">
            <a:off x="7105611" y="5925911"/>
            <a:ext cx="323696" cy="323696"/>
          </a:xfrm>
          <a:custGeom>
            <a:avLst/>
            <a:gdLst/>
            <a:ahLst/>
            <a:cxnLst/>
            <a:rect r="r" b="b" t="t" l="l"/>
            <a:pathLst>
              <a:path h="323696" w="323696">
                <a:moveTo>
                  <a:pt x="0" y="0"/>
                </a:moveTo>
                <a:lnTo>
                  <a:pt x="323696" y="0"/>
                </a:lnTo>
                <a:lnTo>
                  <a:pt x="323696" y="323696"/>
                </a:lnTo>
                <a:lnTo>
                  <a:pt x="0" y="323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107542" y="5778121"/>
            <a:ext cx="594352" cy="59435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2323"/>
            </a:solidFill>
            <a:ln w="38100" cap="sq">
              <a:solidFill>
                <a:srgbClr val="91919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257347" y="6005231"/>
            <a:ext cx="294743" cy="165056"/>
          </a:xfrm>
          <a:custGeom>
            <a:avLst/>
            <a:gdLst/>
            <a:ahLst/>
            <a:cxnLst/>
            <a:rect r="r" b="b" t="t" l="l"/>
            <a:pathLst>
              <a:path h="165056" w="294743">
                <a:moveTo>
                  <a:pt x="0" y="0"/>
                </a:moveTo>
                <a:lnTo>
                  <a:pt x="294743" y="0"/>
                </a:lnTo>
                <a:lnTo>
                  <a:pt x="294743" y="165056"/>
                </a:lnTo>
                <a:lnTo>
                  <a:pt x="0" y="165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4705351" y="6862160"/>
            <a:ext cx="8846739" cy="124527"/>
            <a:chOff x="0" y="0"/>
            <a:chExt cx="2708306" cy="3812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708306" cy="38122"/>
            </a:xfrm>
            <a:custGeom>
              <a:avLst/>
              <a:gdLst/>
              <a:ahLst/>
              <a:cxnLst/>
              <a:rect r="r" b="b" t="t" l="l"/>
              <a:pathLst>
                <a:path h="38122" w="2708306">
                  <a:moveTo>
                    <a:pt x="0" y="0"/>
                  </a:moveTo>
                  <a:lnTo>
                    <a:pt x="2708306" y="0"/>
                  </a:lnTo>
                  <a:lnTo>
                    <a:pt x="2708306" y="38122"/>
                  </a:lnTo>
                  <a:lnTo>
                    <a:pt x="0" y="38122"/>
                  </a:lnTo>
                  <a:close/>
                </a:path>
              </a:pathLst>
            </a:custGeom>
            <a:solidFill>
              <a:srgbClr val="75757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2708306" cy="76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705351" y="6862160"/>
            <a:ext cx="6777376" cy="124527"/>
            <a:chOff x="0" y="0"/>
            <a:chExt cx="2074799" cy="3812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74799" cy="38122"/>
            </a:xfrm>
            <a:custGeom>
              <a:avLst/>
              <a:gdLst/>
              <a:ahLst/>
              <a:cxnLst/>
              <a:rect r="r" b="b" t="t" l="l"/>
              <a:pathLst>
                <a:path h="38122" w="2074799">
                  <a:moveTo>
                    <a:pt x="0" y="0"/>
                  </a:moveTo>
                  <a:lnTo>
                    <a:pt x="2074799" y="0"/>
                  </a:lnTo>
                  <a:lnTo>
                    <a:pt x="2074799" y="38122"/>
                  </a:lnTo>
                  <a:lnTo>
                    <a:pt x="0" y="38122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074799" cy="76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318896" y="6760593"/>
            <a:ext cx="327661" cy="32766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4705351" y="7874132"/>
            <a:ext cx="559666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O Menino e a Garça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5252798" y="7271961"/>
            <a:ext cx="1937656" cy="41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6"/>
              </a:lnSpc>
              <a:spcBef>
                <a:spcPct val="0"/>
              </a:spcBef>
            </a:pPr>
            <a:r>
              <a:rPr lang="en-US" sz="2483">
                <a:solidFill>
                  <a:srgbClr val="FFFFFF"/>
                </a:solidFill>
                <a:latin typeface="Montserrat Bold"/>
              </a:rPr>
              <a:t>Resposta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004629" y="7654720"/>
            <a:ext cx="2400089" cy="99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8"/>
              </a:lnSpc>
            </a:pPr>
          </a:p>
          <a:p>
            <a:pPr algn="l">
              <a:lnSpc>
                <a:spcPts val="1998"/>
              </a:lnSpc>
            </a:pPr>
            <a:r>
              <a:rPr lang="en-US" sz="1427">
                <a:solidFill>
                  <a:srgbClr val="D4D0D0"/>
                </a:solidFill>
                <a:latin typeface="Montserrat"/>
              </a:rPr>
              <a:t>Ano: 2024</a:t>
            </a:r>
          </a:p>
          <a:p>
            <a:pPr algn="l">
              <a:lnSpc>
                <a:spcPts val="1998"/>
              </a:lnSpc>
            </a:pPr>
          </a:p>
          <a:p>
            <a:pPr algn="l">
              <a:lnSpc>
                <a:spcPts val="1998"/>
              </a:lnSpc>
              <a:spcBef>
                <a:spcPct val="0"/>
              </a:spcBef>
            </a:pPr>
            <a:r>
              <a:rPr lang="en-US" sz="1427">
                <a:solidFill>
                  <a:srgbClr val="D4D0D0"/>
                </a:solidFill>
                <a:latin typeface="Montserrat"/>
              </a:rPr>
              <a:t>Estúdio:  Studio Ghibli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698016" y="8615293"/>
            <a:ext cx="559666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Ganhador da Categoria Melhor Animação do Oscar 2024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07" y="1908715"/>
            <a:ext cx="713346" cy="470452"/>
            <a:chOff x="0" y="0"/>
            <a:chExt cx="241091" cy="15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18087" y="1993380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4" y="0"/>
                </a:lnTo>
                <a:lnTo>
                  <a:pt x="266494" y="301122"/>
                </a:lnTo>
                <a:lnTo>
                  <a:pt x="0" y="30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86200" y="2718352"/>
            <a:ext cx="10366513" cy="6539948"/>
            <a:chOff x="0" y="0"/>
            <a:chExt cx="2304905" cy="14541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4905" cy="1454101"/>
            </a:xfrm>
            <a:custGeom>
              <a:avLst/>
              <a:gdLst/>
              <a:ahLst/>
              <a:cxnLst/>
              <a:rect r="r" b="b" t="t" l="l"/>
              <a:pathLst>
                <a:path h="1454101" w="2304905">
                  <a:moveTo>
                    <a:pt x="0" y="0"/>
                  </a:moveTo>
                  <a:lnTo>
                    <a:pt x="2304905" y="0"/>
                  </a:lnTo>
                  <a:lnTo>
                    <a:pt x="2304905" y="1454101"/>
                  </a:lnTo>
                  <a:lnTo>
                    <a:pt x="0" y="1454101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04905" cy="150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65543" y="3109942"/>
            <a:ext cx="9807827" cy="5756768"/>
          </a:xfrm>
          <a:custGeom>
            <a:avLst/>
            <a:gdLst/>
            <a:ahLst/>
            <a:cxnLst/>
            <a:rect r="r" b="b" t="t" l="l"/>
            <a:pathLst>
              <a:path h="5756768" w="9807827">
                <a:moveTo>
                  <a:pt x="0" y="0"/>
                </a:moveTo>
                <a:lnTo>
                  <a:pt x="9807827" y="0"/>
                </a:lnTo>
                <a:lnTo>
                  <a:pt x="9807827" y="5756768"/>
                </a:lnTo>
                <a:lnTo>
                  <a:pt x="0" y="5756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6860" y="1835186"/>
            <a:ext cx="9321404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Modelo Conceitual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756031" cy="8082375"/>
            <a:chOff x="0" y="0"/>
            <a:chExt cx="2613852" cy="17970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3852" cy="1797047"/>
            </a:xfrm>
            <a:custGeom>
              <a:avLst/>
              <a:gdLst/>
              <a:ahLst/>
              <a:cxnLst/>
              <a:rect r="r" b="b" t="t" l="l"/>
              <a:pathLst>
                <a:path h="1797047" w="2613852">
                  <a:moveTo>
                    <a:pt x="0" y="0"/>
                  </a:moveTo>
                  <a:lnTo>
                    <a:pt x="2613852" y="0"/>
                  </a:lnTo>
                  <a:lnTo>
                    <a:pt x="2613852" y="1797047"/>
                  </a:lnTo>
                  <a:lnTo>
                    <a:pt x="0" y="1797047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13852" cy="1844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2207" y="1908715"/>
            <a:ext cx="713346" cy="470452"/>
            <a:chOff x="0" y="0"/>
            <a:chExt cx="241091" cy="159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918087" y="1993380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4" y="0"/>
                </a:lnTo>
                <a:lnTo>
                  <a:pt x="266494" y="301122"/>
                </a:lnTo>
                <a:lnTo>
                  <a:pt x="0" y="30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9675" t="0" r="-39675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676860" y="1835186"/>
            <a:ext cx="4625165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Mini Mundo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1289" y="3042305"/>
            <a:ext cx="7463137" cy="531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FFFFF"/>
                </a:solidFill>
                <a:latin typeface="Montserrat"/>
              </a:rPr>
              <a:t>Mini Mundo – Banco de Dados do Oscar 2024</a:t>
            </a:r>
          </a:p>
          <a:p>
            <a:pPr algn="l">
              <a:lnSpc>
                <a:spcPts val="3073"/>
              </a:lnSpc>
            </a:pPr>
          </a:p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FFFFF"/>
                </a:solidFill>
                <a:latin typeface="Montserrat"/>
              </a:rPr>
              <a:t>O Oscar 2024 viu um aumento notável na audiência de 4%, alcançando a maior marca nos últimos quatro anos, atingindo uma média de 19,5 milhões de espectadores segundo a Nielsen.</a:t>
            </a:r>
          </a:p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FFFFF"/>
                </a:solidFill>
                <a:latin typeface="Montserrat"/>
                <a:ea typeface="Montserrat"/>
              </a:rPr>
              <a:t>E o Brasil é o 4° país onde mais pesquisou o termo “Oscar 2024”, segundo o Google Trends. Devido a crescente busca e interesse, nós alunos do curso de Ciência de Computação da Faculdade Anhanguera de Guarapari, criamos um banco de dados sobre os indicados, ganhadores, e informações relacionadas ao Oscar 2024.</a:t>
            </a:r>
          </a:p>
          <a:p>
            <a:pPr algn="l">
              <a:lnSpc>
                <a:spcPts val="30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07" y="1908715"/>
            <a:ext cx="713346" cy="470452"/>
            <a:chOff x="0" y="0"/>
            <a:chExt cx="241091" cy="15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18087" y="1993380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4" y="0"/>
                </a:lnTo>
                <a:lnTo>
                  <a:pt x="266494" y="301122"/>
                </a:lnTo>
                <a:lnTo>
                  <a:pt x="0" y="30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96548" y="2917135"/>
            <a:ext cx="13820361" cy="6666049"/>
            <a:chOff x="0" y="0"/>
            <a:chExt cx="3072839" cy="14821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72839" cy="1482139"/>
            </a:xfrm>
            <a:custGeom>
              <a:avLst/>
              <a:gdLst/>
              <a:ahLst/>
              <a:cxnLst/>
              <a:rect r="r" b="b" t="t" l="l"/>
              <a:pathLst>
                <a:path h="1482139" w="3072839">
                  <a:moveTo>
                    <a:pt x="0" y="0"/>
                  </a:moveTo>
                  <a:lnTo>
                    <a:pt x="3072839" y="0"/>
                  </a:lnTo>
                  <a:lnTo>
                    <a:pt x="3072839" y="1482139"/>
                  </a:lnTo>
                  <a:lnTo>
                    <a:pt x="0" y="1482139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072839" cy="1529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01885" y="3296798"/>
            <a:ext cx="13084230" cy="5961502"/>
          </a:xfrm>
          <a:custGeom>
            <a:avLst/>
            <a:gdLst/>
            <a:ahLst/>
            <a:cxnLst/>
            <a:rect r="r" b="b" t="t" l="l"/>
            <a:pathLst>
              <a:path h="5961502" w="13084230">
                <a:moveTo>
                  <a:pt x="0" y="0"/>
                </a:moveTo>
                <a:lnTo>
                  <a:pt x="13084230" y="0"/>
                </a:lnTo>
                <a:lnTo>
                  <a:pt x="13084230" y="5961502"/>
                </a:lnTo>
                <a:lnTo>
                  <a:pt x="0" y="5961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6860" y="1835186"/>
            <a:ext cx="9321404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Modelo Relacional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69146" y="1350705"/>
            <a:ext cx="525093" cy="525093"/>
          </a:xfrm>
          <a:custGeom>
            <a:avLst/>
            <a:gdLst/>
            <a:ahLst/>
            <a:cxnLst/>
            <a:rect r="r" b="b" t="t" l="l"/>
            <a:pathLst>
              <a:path h="525093" w="525093">
                <a:moveTo>
                  <a:pt x="0" y="0"/>
                </a:moveTo>
                <a:lnTo>
                  <a:pt x="525093" y="0"/>
                </a:lnTo>
                <a:lnTo>
                  <a:pt x="525093" y="525092"/>
                </a:lnTo>
                <a:lnTo>
                  <a:pt x="0" y="525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92447" y="1311066"/>
            <a:ext cx="512366" cy="564732"/>
          </a:xfrm>
          <a:custGeom>
            <a:avLst/>
            <a:gdLst/>
            <a:ahLst/>
            <a:cxnLst/>
            <a:rect r="r" b="b" t="t" l="l"/>
            <a:pathLst>
              <a:path h="564732" w="512366">
                <a:moveTo>
                  <a:pt x="0" y="0"/>
                </a:moveTo>
                <a:lnTo>
                  <a:pt x="512365" y="0"/>
                </a:lnTo>
                <a:lnTo>
                  <a:pt x="512365" y="564731"/>
                </a:lnTo>
                <a:lnTo>
                  <a:pt x="0" y="564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00087" y="1311066"/>
            <a:ext cx="564732" cy="564732"/>
          </a:xfrm>
          <a:custGeom>
            <a:avLst/>
            <a:gdLst/>
            <a:ahLst/>
            <a:cxnLst/>
            <a:rect r="r" b="b" t="t" l="l"/>
            <a:pathLst>
              <a:path h="564732" w="564732">
                <a:moveTo>
                  <a:pt x="0" y="0"/>
                </a:moveTo>
                <a:lnTo>
                  <a:pt x="564732" y="0"/>
                </a:lnTo>
                <a:lnTo>
                  <a:pt x="564732" y="564731"/>
                </a:lnTo>
                <a:lnTo>
                  <a:pt x="0" y="564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72595" y="3253865"/>
            <a:ext cx="8908350" cy="455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3"/>
              </a:lnSpc>
            </a:pPr>
            <a:r>
              <a:rPr lang="en-US" sz="23159">
                <a:solidFill>
                  <a:srgbClr val="CF0001"/>
                </a:solidFill>
                <a:latin typeface="Bebas Neue Bold"/>
              </a:rPr>
              <a:t>ATENÇÃO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27855" y="6869303"/>
            <a:ext cx="2597830" cy="821627"/>
            <a:chOff x="0" y="0"/>
            <a:chExt cx="857147" cy="2710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147" cy="271094"/>
            </a:xfrm>
            <a:custGeom>
              <a:avLst/>
              <a:gdLst/>
              <a:ahLst/>
              <a:cxnLst/>
              <a:rect r="r" b="b" t="t" l="l"/>
              <a:pathLst>
                <a:path h="271094" w="857147">
                  <a:moveTo>
                    <a:pt x="89404" y="0"/>
                  </a:moveTo>
                  <a:lnTo>
                    <a:pt x="767743" y="0"/>
                  </a:lnTo>
                  <a:cubicBezTo>
                    <a:pt x="791455" y="0"/>
                    <a:pt x="814195" y="9419"/>
                    <a:pt x="830961" y="26186"/>
                  </a:cubicBezTo>
                  <a:cubicBezTo>
                    <a:pt x="847728" y="42953"/>
                    <a:pt x="857147" y="65693"/>
                    <a:pt x="857147" y="89404"/>
                  </a:cubicBezTo>
                  <a:lnTo>
                    <a:pt x="857147" y="181689"/>
                  </a:lnTo>
                  <a:cubicBezTo>
                    <a:pt x="857147" y="205401"/>
                    <a:pt x="847728" y="228141"/>
                    <a:pt x="830961" y="244908"/>
                  </a:cubicBezTo>
                  <a:cubicBezTo>
                    <a:pt x="814195" y="261674"/>
                    <a:pt x="791455" y="271094"/>
                    <a:pt x="767743" y="271094"/>
                  </a:cubicBezTo>
                  <a:lnTo>
                    <a:pt x="89404" y="271094"/>
                  </a:lnTo>
                  <a:cubicBezTo>
                    <a:pt x="65693" y="271094"/>
                    <a:pt x="42953" y="261674"/>
                    <a:pt x="26186" y="244908"/>
                  </a:cubicBezTo>
                  <a:cubicBezTo>
                    <a:pt x="9419" y="228141"/>
                    <a:pt x="0" y="205401"/>
                    <a:pt x="0" y="181689"/>
                  </a:cubicBezTo>
                  <a:lnTo>
                    <a:pt x="0" y="89404"/>
                  </a:lnTo>
                  <a:cubicBezTo>
                    <a:pt x="0" y="65693"/>
                    <a:pt x="9419" y="42953"/>
                    <a:pt x="26186" y="26186"/>
                  </a:cubicBezTo>
                  <a:cubicBezTo>
                    <a:pt x="42953" y="9419"/>
                    <a:pt x="65693" y="0"/>
                    <a:pt x="894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57147" cy="309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262659" y="7090012"/>
            <a:ext cx="310222" cy="394958"/>
          </a:xfrm>
          <a:custGeom>
            <a:avLst/>
            <a:gdLst/>
            <a:ahLst/>
            <a:cxnLst/>
            <a:rect r="r" b="b" t="t" l="l"/>
            <a:pathLst>
              <a:path h="394958" w="310222">
                <a:moveTo>
                  <a:pt x="0" y="0"/>
                </a:moveTo>
                <a:lnTo>
                  <a:pt x="310222" y="0"/>
                </a:lnTo>
                <a:lnTo>
                  <a:pt x="310222" y="394959"/>
                </a:lnTo>
                <a:lnTo>
                  <a:pt x="0" y="3949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86213" y="2744516"/>
            <a:ext cx="4515574" cy="122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sz="7278">
                <a:solidFill>
                  <a:srgbClr val="FFFFFF"/>
                </a:solidFill>
                <a:latin typeface="Bebas Neue Bold"/>
              </a:rPr>
              <a:t>ObrigadO pela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7120" y="7018112"/>
            <a:ext cx="893761" cy="46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6">
                <a:solidFill>
                  <a:srgbClr val="252525"/>
                </a:solidFill>
                <a:latin typeface="Montserrat Bold"/>
              </a:rPr>
              <a:t>Fim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676172" y="8833511"/>
            <a:ext cx="10935655" cy="124527"/>
            <a:chOff x="0" y="0"/>
            <a:chExt cx="3347798" cy="381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47798" cy="38122"/>
            </a:xfrm>
            <a:custGeom>
              <a:avLst/>
              <a:gdLst/>
              <a:ahLst/>
              <a:cxnLst/>
              <a:rect r="r" b="b" t="t" l="l"/>
              <a:pathLst>
                <a:path h="38122" w="3347798">
                  <a:moveTo>
                    <a:pt x="0" y="0"/>
                  </a:moveTo>
                  <a:lnTo>
                    <a:pt x="3347798" y="0"/>
                  </a:lnTo>
                  <a:lnTo>
                    <a:pt x="3347798" y="38122"/>
                  </a:lnTo>
                  <a:lnTo>
                    <a:pt x="0" y="38122"/>
                  </a:lnTo>
                  <a:close/>
                </a:path>
              </a:pathLst>
            </a:custGeom>
            <a:solidFill>
              <a:srgbClr val="75757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347798" cy="76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676172" y="8833511"/>
            <a:ext cx="7891706" cy="124527"/>
            <a:chOff x="0" y="0"/>
            <a:chExt cx="2415936" cy="381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15936" cy="38122"/>
            </a:xfrm>
            <a:custGeom>
              <a:avLst/>
              <a:gdLst/>
              <a:ahLst/>
              <a:cxnLst/>
              <a:rect r="r" b="b" t="t" l="l"/>
              <a:pathLst>
                <a:path h="38122" w="2415936">
                  <a:moveTo>
                    <a:pt x="0" y="0"/>
                  </a:moveTo>
                  <a:lnTo>
                    <a:pt x="2415936" y="0"/>
                  </a:lnTo>
                  <a:lnTo>
                    <a:pt x="2415936" y="38122"/>
                  </a:lnTo>
                  <a:lnTo>
                    <a:pt x="0" y="38122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415936" cy="76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404048" y="8731944"/>
            <a:ext cx="327661" cy="32766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5985" y="-546652"/>
            <a:ext cx="11756031" cy="10989571"/>
            <a:chOff x="0" y="0"/>
            <a:chExt cx="2613852" cy="24434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3852" cy="2443437"/>
            </a:xfrm>
            <a:custGeom>
              <a:avLst/>
              <a:gdLst/>
              <a:ahLst/>
              <a:cxnLst/>
              <a:rect r="r" b="b" t="t" l="l"/>
              <a:pathLst>
                <a:path h="2443437" w="2613852">
                  <a:moveTo>
                    <a:pt x="0" y="0"/>
                  </a:moveTo>
                  <a:lnTo>
                    <a:pt x="2613852" y="0"/>
                  </a:lnTo>
                  <a:lnTo>
                    <a:pt x="2613852" y="2443437"/>
                  </a:lnTo>
                  <a:lnTo>
                    <a:pt x="0" y="2443437"/>
                  </a:lnTo>
                  <a:close/>
                </a:path>
              </a:pathLst>
            </a:custGeom>
            <a:solidFill>
              <a:srgbClr val="CF0001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13852" cy="2491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9838" y="558195"/>
            <a:ext cx="713346" cy="470452"/>
            <a:chOff x="0" y="0"/>
            <a:chExt cx="241091" cy="159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5718" y="642859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3" y="0"/>
                </a:lnTo>
                <a:lnTo>
                  <a:pt x="266493" y="301123"/>
                </a:lnTo>
                <a:lnTo>
                  <a:pt x="0" y="301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4491" y="484666"/>
            <a:ext cx="4625165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Mini Mundo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91220" y="2847280"/>
            <a:ext cx="9705561" cy="455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3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073"/>
              </a:lnSpc>
              <a:spcBef>
                <a:spcPct val="0"/>
              </a:spcBef>
            </a:pPr>
            <a:r>
              <a:rPr lang="en-US" sz="2195" strike="noStrike" u="none">
                <a:solidFill>
                  <a:srgbClr val="FFFFFF"/>
                </a:solidFill>
                <a:latin typeface="Montserrat"/>
              </a:rPr>
              <a:t>OBJETIVO: </a:t>
            </a:r>
          </a:p>
          <a:p>
            <a:pPr algn="l" marL="0" indent="0" lvl="0">
              <a:lnSpc>
                <a:spcPts val="3073"/>
              </a:lnSpc>
              <a:spcBef>
                <a:spcPct val="0"/>
              </a:spcBef>
            </a:pPr>
            <a:r>
              <a:rPr lang="en-US" sz="2195" strike="noStrike" u="none">
                <a:solidFill>
                  <a:srgbClr val="FFFFFF"/>
                </a:solidFill>
                <a:latin typeface="Montserrat"/>
              </a:rPr>
              <a:t>Nosso objetivo é trazer uma melhor organização e consulta rápida das informações dos indicados. Além da possibilidade de criar relatórios personalizados para matérias jornalísticas, pesquisas e entusiastas do cinema.</a:t>
            </a:r>
          </a:p>
          <a:p>
            <a:pPr algn="l" marL="0" indent="0" lvl="0">
              <a:lnSpc>
                <a:spcPts val="3073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073"/>
              </a:lnSpc>
              <a:spcBef>
                <a:spcPct val="0"/>
              </a:spcBef>
            </a:pPr>
            <a:r>
              <a:rPr lang="en-US" sz="2195" strike="noStrike" u="none">
                <a:solidFill>
                  <a:srgbClr val="FFFFFF"/>
                </a:solidFill>
                <a:latin typeface="Montserrat"/>
              </a:rPr>
              <a:t>RESULTADOS ESPERADOS</a:t>
            </a:r>
          </a:p>
          <a:p>
            <a:pPr algn="l" marL="0" indent="0" lvl="0">
              <a:lnSpc>
                <a:spcPts val="3073"/>
              </a:lnSpc>
              <a:spcBef>
                <a:spcPct val="0"/>
              </a:spcBef>
            </a:pPr>
            <a:r>
              <a:rPr lang="en-US" sz="2195" strike="noStrike" u="none">
                <a:solidFill>
                  <a:srgbClr val="FFFFFF"/>
                </a:solidFill>
                <a:latin typeface="Montserrat"/>
              </a:rPr>
              <a:t>Esperamos que essas informações atendem à procura do público e que esse banco de dados possa crescer e conter informações de todos os Oscars.</a:t>
            </a:r>
          </a:p>
          <a:p>
            <a:pPr algn="l" marL="0" indent="0" lvl="0">
              <a:lnSpc>
                <a:spcPts val="30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07" y="5157615"/>
            <a:ext cx="5842248" cy="4100685"/>
            <a:chOff x="0" y="0"/>
            <a:chExt cx="1298974" cy="9117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974" cy="911752"/>
            </a:xfrm>
            <a:custGeom>
              <a:avLst/>
              <a:gdLst/>
              <a:ahLst/>
              <a:cxnLst/>
              <a:rect r="r" b="b" t="t" l="l"/>
              <a:pathLst>
                <a:path h="911752" w="1298974">
                  <a:moveTo>
                    <a:pt x="0" y="0"/>
                  </a:moveTo>
                  <a:lnTo>
                    <a:pt x="1298974" y="0"/>
                  </a:lnTo>
                  <a:lnTo>
                    <a:pt x="1298974" y="911752"/>
                  </a:lnTo>
                  <a:lnTo>
                    <a:pt x="0" y="911752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98974" cy="95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2207" y="2883746"/>
            <a:ext cx="5842248" cy="2273869"/>
            <a:chOff x="0" y="0"/>
            <a:chExt cx="1298974" cy="50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8974" cy="505575"/>
            </a:xfrm>
            <a:custGeom>
              <a:avLst/>
              <a:gdLst/>
              <a:ahLst/>
              <a:cxnLst/>
              <a:rect r="r" b="b" t="t" l="l"/>
              <a:pathLst>
                <a:path h="505575" w="1298974">
                  <a:moveTo>
                    <a:pt x="0" y="0"/>
                  </a:moveTo>
                  <a:lnTo>
                    <a:pt x="1298974" y="0"/>
                  </a:lnTo>
                  <a:lnTo>
                    <a:pt x="1298974" y="505575"/>
                  </a:lnTo>
                  <a:lnTo>
                    <a:pt x="0" y="505575"/>
                  </a:lnTo>
                  <a:close/>
                </a:path>
              </a:pathLst>
            </a:custGeom>
            <a:blipFill>
              <a:blip r:embed="rId2">
                <a:alphaModFix amt="63000"/>
              </a:blip>
              <a:stretch>
                <a:fillRect l="0" t="-10699" r="0" b="-1069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593037" y="5587823"/>
            <a:ext cx="4060588" cy="441111"/>
            <a:chOff x="0" y="0"/>
            <a:chExt cx="902837" cy="980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2837" cy="98077"/>
            </a:xfrm>
            <a:custGeom>
              <a:avLst/>
              <a:gdLst/>
              <a:ahLst/>
              <a:cxnLst/>
              <a:rect r="r" b="b" t="t" l="l"/>
              <a:pathLst>
                <a:path h="98077" w="902837">
                  <a:moveTo>
                    <a:pt x="0" y="0"/>
                  </a:moveTo>
                  <a:lnTo>
                    <a:pt x="902837" y="0"/>
                  </a:lnTo>
                  <a:lnTo>
                    <a:pt x="902837" y="98077"/>
                  </a:lnTo>
                  <a:lnTo>
                    <a:pt x="0" y="98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02837" cy="12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Bold"/>
                </a:rPr>
                <a:t>Curiosos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702207" y="1908715"/>
            <a:ext cx="713346" cy="470452"/>
            <a:chOff x="0" y="0"/>
            <a:chExt cx="241091" cy="159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18087" y="1993380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4" y="0"/>
                </a:lnTo>
                <a:lnTo>
                  <a:pt x="266494" y="301122"/>
                </a:lnTo>
                <a:lnTo>
                  <a:pt x="0" y="30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76860" y="1835186"/>
            <a:ext cx="12104360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Requisitos Específicos por Tipo de Cliente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84581" y="6267965"/>
            <a:ext cx="4880566" cy="299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9191" indent="-204595" lvl="1">
              <a:lnSpc>
                <a:spcPts val="2653"/>
              </a:lnSpc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Montserrat"/>
              </a:rPr>
              <a:t>Interface intuitiva com acesso rápido.</a:t>
            </a:r>
          </a:p>
          <a:p>
            <a:pPr algn="l" marL="409191" indent="-204595" lvl="1">
              <a:lnSpc>
                <a:spcPts val="2653"/>
              </a:lnSpc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Montserrat"/>
              </a:rPr>
              <a:t>A</a:t>
            </a:r>
            <a:r>
              <a:rPr lang="en-US" sz="1895">
                <a:solidFill>
                  <a:srgbClr val="FFFFFF"/>
                </a:solidFill>
                <a:latin typeface="Montserrat"/>
              </a:rPr>
              <a:t>cesso rápido a informações básicas sobre filmes, pessoas e premiações.</a:t>
            </a:r>
          </a:p>
          <a:p>
            <a:pPr algn="l" marL="409191" indent="-204595" lvl="1">
              <a:lnSpc>
                <a:spcPts val="2653"/>
              </a:lnSpc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Montserrat"/>
              </a:rPr>
              <a:t>Funcionalidade de busca simples e intuitiva.</a:t>
            </a:r>
          </a:p>
          <a:p>
            <a:pPr algn="l" marL="409191" indent="-204595" lvl="1">
              <a:lnSpc>
                <a:spcPts val="2653"/>
              </a:lnSpc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Montserrat"/>
              </a:rPr>
              <a:t>Seção de curiosidades e destaques dos últimos vencedores e indicados.</a:t>
            </a:r>
          </a:p>
          <a:p>
            <a:pPr algn="l">
              <a:lnSpc>
                <a:spcPts val="2653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8992020" y="5157615"/>
            <a:ext cx="5842248" cy="4100685"/>
            <a:chOff x="0" y="0"/>
            <a:chExt cx="1298974" cy="9117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98974" cy="911752"/>
            </a:xfrm>
            <a:custGeom>
              <a:avLst/>
              <a:gdLst/>
              <a:ahLst/>
              <a:cxnLst/>
              <a:rect r="r" b="b" t="t" l="l"/>
              <a:pathLst>
                <a:path h="911752" w="1298974">
                  <a:moveTo>
                    <a:pt x="0" y="0"/>
                  </a:moveTo>
                  <a:lnTo>
                    <a:pt x="1298974" y="0"/>
                  </a:lnTo>
                  <a:lnTo>
                    <a:pt x="1298974" y="911752"/>
                  </a:lnTo>
                  <a:lnTo>
                    <a:pt x="0" y="911752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298974" cy="95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92020" y="2883746"/>
            <a:ext cx="5842248" cy="2273869"/>
            <a:chOff x="0" y="0"/>
            <a:chExt cx="1298974" cy="5055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98974" cy="505575"/>
            </a:xfrm>
            <a:custGeom>
              <a:avLst/>
              <a:gdLst/>
              <a:ahLst/>
              <a:cxnLst/>
              <a:rect r="r" b="b" t="t" l="l"/>
              <a:pathLst>
                <a:path h="505575" w="1298974">
                  <a:moveTo>
                    <a:pt x="0" y="0"/>
                  </a:moveTo>
                  <a:lnTo>
                    <a:pt x="1298974" y="0"/>
                  </a:lnTo>
                  <a:lnTo>
                    <a:pt x="1298974" y="505575"/>
                  </a:lnTo>
                  <a:lnTo>
                    <a:pt x="0" y="505575"/>
                  </a:lnTo>
                  <a:close/>
                </a:path>
              </a:pathLst>
            </a:custGeom>
            <a:blipFill>
              <a:blip r:embed="rId5">
                <a:alphaModFix amt="63000"/>
              </a:blip>
              <a:stretch>
                <a:fillRect l="0" t="-35589" r="0" b="-35589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472861" y="6421042"/>
            <a:ext cx="4880566" cy="232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9191" indent="-204595" lvl="1">
              <a:lnSpc>
                <a:spcPts val="2653"/>
              </a:lnSpc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Montserrat"/>
              </a:rPr>
              <a:t>Ferramentas avançadas de consulta e filtragem de dados.</a:t>
            </a:r>
          </a:p>
          <a:p>
            <a:pPr algn="l" marL="409191" indent="-204595" lvl="1">
              <a:lnSpc>
                <a:spcPts val="2653"/>
              </a:lnSpc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Montserrat"/>
              </a:rPr>
              <a:t>Capacidade de exportar dados para análise externa (CSV, Excel).</a:t>
            </a:r>
          </a:p>
          <a:p>
            <a:pPr algn="l" marL="409191" indent="-204595" lvl="1">
              <a:lnSpc>
                <a:spcPts val="2653"/>
              </a:lnSpc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Montserrat"/>
              </a:rPr>
              <a:t>R</a:t>
            </a:r>
            <a:r>
              <a:rPr lang="en-US" sz="1895">
                <a:solidFill>
                  <a:srgbClr val="FFFFFF"/>
                </a:solidFill>
                <a:latin typeface="Montserrat"/>
              </a:rPr>
              <a:t>elatórios detalhados com opções de customização.</a:t>
            </a:r>
          </a:p>
          <a:p>
            <a:pPr algn="l">
              <a:lnSpc>
                <a:spcPts val="2653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9729040" y="5587823"/>
            <a:ext cx="4060588" cy="441111"/>
            <a:chOff x="0" y="0"/>
            <a:chExt cx="902837" cy="980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2837" cy="98077"/>
            </a:xfrm>
            <a:custGeom>
              <a:avLst/>
              <a:gdLst/>
              <a:ahLst/>
              <a:cxnLst/>
              <a:rect r="r" b="b" t="t" l="l"/>
              <a:pathLst>
                <a:path h="98077" w="902837">
                  <a:moveTo>
                    <a:pt x="0" y="0"/>
                  </a:moveTo>
                  <a:lnTo>
                    <a:pt x="902837" y="0"/>
                  </a:lnTo>
                  <a:lnTo>
                    <a:pt x="902837" y="98077"/>
                  </a:lnTo>
                  <a:lnTo>
                    <a:pt x="0" y="98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902837" cy="126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Bold"/>
                </a:rPr>
                <a:t>Pesquisadores e Jornalistas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07" y="1908715"/>
            <a:ext cx="713346" cy="470452"/>
            <a:chOff x="0" y="0"/>
            <a:chExt cx="241091" cy="15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18087" y="1993380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4" y="0"/>
                </a:lnTo>
                <a:lnTo>
                  <a:pt x="266494" y="301122"/>
                </a:lnTo>
                <a:lnTo>
                  <a:pt x="0" y="30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917135"/>
            <a:ext cx="16230600" cy="5075788"/>
            <a:chOff x="0" y="0"/>
            <a:chExt cx="3608735" cy="11285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08734" cy="1128558"/>
            </a:xfrm>
            <a:custGeom>
              <a:avLst/>
              <a:gdLst/>
              <a:ahLst/>
              <a:cxnLst/>
              <a:rect r="r" b="b" t="t" l="l"/>
              <a:pathLst>
                <a:path h="1128558" w="3608734">
                  <a:moveTo>
                    <a:pt x="0" y="0"/>
                  </a:moveTo>
                  <a:lnTo>
                    <a:pt x="3608734" y="0"/>
                  </a:lnTo>
                  <a:lnTo>
                    <a:pt x="3608734" y="1128558"/>
                  </a:lnTo>
                  <a:lnTo>
                    <a:pt x="0" y="1128558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608735" cy="117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86367" y="3947528"/>
            <a:ext cx="15315266" cy="3728198"/>
          </a:xfrm>
          <a:custGeom>
            <a:avLst/>
            <a:gdLst/>
            <a:ahLst/>
            <a:cxnLst/>
            <a:rect r="r" b="b" t="t" l="l"/>
            <a:pathLst>
              <a:path h="3728198" w="15315266">
                <a:moveTo>
                  <a:pt x="0" y="0"/>
                </a:moveTo>
                <a:lnTo>
                  <a:pt x="15315266" y="0"/>
                </a:lnTo>
                <a:lnTo>
                  <a:pt x="15315266" y="3728197"/>
                </a:lnTo>
                <a:lnTo>
                  <a:pt x="0" y="372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6860" y="1835186"/>
            <a:ext cx="9321404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Dicionário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12657" y="3155434"/>
            <a:ext cx="6662686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Premiados dos Últimos 5 anos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07" y="1908715"/>
            <a:ext cx="713346" cy="470452"/>
            <a:chOff x="0" y="0"/>
            <a:chExt cx="241091" cy="15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18087" y="1993380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4" y="0"/>
                </a:lnTo>
                <a:lnTo>
                  <a:pt x="266494" y="301122"/>
                </a:lnTo>
                <a:lnTo>
                  <a:pt x="0" y="30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917135"/>
            <a:ext cx="16230600" cy="5075788"/>
            <a:chOff x="0" y="0"/>
            <a:chExt cx="3608735" cy="11285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08734" cy="1128558"/>
            </a:xfrm>
            <a:custGeom>
              <a:avLst/>
              <a:gdLst/>
              <a:ahLst/>
              <a:cxnLst/>
              <a:rect r="r" b="b" t="t" l="l"/>
              <a:pathLst>
                <a:path h="1128558" w="3608734">
                  <a:moveTo>
                    <a:pt x="0" y="0"/>
                  </a:moveTo>
                  <a:lnTo>
                    <a:pt x="3608734" y="0"/>
                  </a:lnTo>
                  <a:lnTo>
                    <a:pt x="3608734" y="1128558"/>
                  </a:lnTo>
                  <a:lnTo>
                    <a:pt x="0" y="1128558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608735" cy="117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4024" y="4838560"/>
            <a:ext cx="15399952" cy="1232937"/>
          </a:xfrm>
          <a:custGeom>
            <a:avLst/>
            <a:gdLst/>
            <a:ahLst/>
            <a:cxnLst/>
            <a:rect r="r" b="b" t="t" l="l"/>
            <a:pathLst>
              <a:path h="1232937" w="15399952">
                <a:moveTo>
                  <a:pt x="0" y="0"/>
                </a:moveTo>
                <a:lnTo>
                  <a:pt x="15399952" y="0"/>
                </a:lnTo>
                <a:lnTo>
                  <a:pt x="15399952" y="1232937"/>
                </a:lnTo>
                <a:lnTo>
                  <a:pt x="0" y="1232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9" t="-23156" r="-2036" b="-1874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6860" y="1835186"/>
            <a:ext cx="9321404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Dicionário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10222" y="3155434"/>
            <a:ext cx="5867556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Entidade Premiações 2024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07" y="1908715"/>
            <a:ext cx="713346" cy="470452"/>
            <a:chOff x="0" y="0"/>
            <a:chExt cx="241091" cy="15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18087" y="1993380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4" y="0"/>
                </a:lnTo>
                <a:lnTo>
                  <a:pt x="266494" y="301122"/>
                </a:lnTo>
                <a:lnTo>
                  <a:pt x="0" y="30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917135"/>
            <a:ext cx="16230600" cy="5075788"/>
            <a:chOff x="0" y="0"/>
            <a:chExt cx="3608735" cy="11285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08734" cy="1128558"/>
            </a:xfrm>
            <a:custGeom>
              <a:avLst/>
              <a:gdLst/>
              <a:ahLst/>
              <a:cxnLst/>
              <a:rect r="r" b="b" t="t" l="l"/>
              <a:pathLst>
                <a:path h="1128558" w="3608734">
                  <a:moveTo>
                    <a:pt x="0" y="0"/>
                  </a:moveTo>
                  <a:lnTo>
                    <a:pt x="3608734" y="0"/>
                  </a:lnTo>
                  <a:lnTo>
                    <a:pt x="3608734" y="1128558"/>
                  </a:lnTo>
                  <a:lnTo>
                    <a:pt x="0" y="1128558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608735" cy="117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90968" y="4652785"/>
            <a:ext cx="15506063" cy="1604487"/>
          </a:xfrm>
          <a:custGeom>
            <a:avLst/>
            <a:gdLst/>
            <a:ahLst/>
            <a:cxnLst/>
            <a:rect r="r" b="b" t="t" l="l"/>
            <a:pathLst>
              <a:path h="1604487" w="15506063">
                <a:moveTo>
                  <a:pt x="0" y="0"/>
                </a:moveTo>
                <a:lnTo>
                  <a:pt x="15506064" y="0"/>
                </a:lnTo>
                <a:lnTo>
                  <a:pt x="15506064" y="1604487"/>
                </a:lnTo>
                <a:lnTo>
                  <a:pt x="0" y="1604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75" t="-24930" r="-9525" b="-1430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6860" y="1835186"/>
            <a:ext cx="9321404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Dicionário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07179" y="3180282"/>
            <a:ext cx="4873643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Premiação de Pessoas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07" y="1908715"/>
            <a:ext cx="713346" cy="470452"/>
            <a:chOff x="0" y="0"/>
            <a:chExt cx="241091" cy="15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18087" y="1993380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4" y="0"/>
                </a:lnTo>
                <a:lnTo>
                  <a:pt x="266494" y="301122"/>
                </a:lnTo>
                <a:lnTo>
                  <a:pt x="0" y="30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917135"/>
            <a:ext cx="16230600" cy="5075788"/>
            <a:chOff x="0" y="0"/>
            <a:chExt cx="3608735" cy="11285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08734" cy="1128558"/>
            </a:xfrm>
            <a:custGeom>
              <a:avLst/>
              <a:gdLst/>
              <a:ahLst/>
              <a:cxnLst/>
              <a:rect r="r" b="b" t="t" l="l"/>
              <a:pathLst>
                <a:path h="1128558" w="3608734">
                  <a:moveTo>
                    <a:pt x="0" y="0"/>
                  </a:moveTo>
                  <a:lnTo>
                    <a:pt x="3608734" y="0"/>
                  </a:lnTo>
                  <a:lnTo>
                    <a:pt x="3608734" y="1128558"/>
                  </a:lnTo>
                  <a:lnTo>
                    <a:pt x="0" y="1128558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608735" cy="117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90618" y="4667291"/>
            <a:ext cx="15306764" cy="1630274"/>
          </a:xfrm>
          <a:custGeom>
            <a:avLst/>
            <a:gdLst/>
            <a:ahLst/>
            <a:cxnLst/>
            <a:rect r="r" b="b" t="t" l="l"/>
            <a:pathLst>
              <a:path h="1630274" w="15306764">
                <a:moveTo>
                  <a:pt x="0" y="0"/>
                </a:moveTo>
                <a:lnTo>
                  <a:pt x="15306764" y="0"/>
                </a:lnTo>
                <a:lnTo>
                  <a:pt x="15306764" y="1630274"/>
                </a:lnTo>
                <a:lnTo>
                  <a:pt x="0" y="1630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84" t="-10739" r="-4537" b="-3499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6860" y="1835186"/>
            <a:ext cx="9321404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Dicionário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07179" y="3180282"/>
            <a:ext cx="4873643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Premiação de Obras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07" y="1908715"/>
            <a:ext cx="713346" cy="470452"/>
            <a:chOff x="0" y="0"/>
            <a:chExt cx="241091" cy="159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91" cy="159000"/>
            </a:xfrm>
            <a:custGeom>
              <a:avLst/>
              <a:gdLst/>
              <a:ahLst/>
              <a:cxnLst/>
              <a:rect r="r" b="b" t="t" l="l"/>
              <a:pathLst>
                <a:path h="159000" w="241091">
                  <a:moveTo>
                    <a:pt x="43412" y="0"/>
                  </a:moveTo>
                  <a:lnTo>
                    <a:pt x="197679" y="0"/>
                  </a:lnTo>
                  <a:cubicBezTo>
                    <a:pt x="209193" y="0"/>
                    <a:pt x="220235" y="4574"/>
                    <a:pt x="228376" y="12715"/>
                  </a:cubicBezTo>
                  <a:cubicBezTo>
                    <a:pt x="236517" y="20856"/>
                    <a:pt x="241091" y="31898"/>
                    <a:pt x="241091" y="43412"/>
                  </a:cubicBezTo>
                  <a:lnTo>
                    <a:pt x="241091" y="115588"/>
                  </a:lnTo>
                  <a:cubicBezTo>
                    <a:pt x="241091" y="127101"/>
                    <a:pt x="236517" y="138143"/>
                    <a:pt x="228376" y="146285"/>
                  </a:cubicBezTo>
                  <a:cubicBezTo>
                    <a:pt x="220235" y="154426"/>
                    <a:pt x="209193" y="159000"/>
                    <a:pt x="197679" y="159000"/>
                  </a:cubicBezTo>
                  <a:lnTo>
                    <a:pt x="43412" y="159000"/>
                  </a:lnTo>
                  <a:cubicBezTo>
                    <a:pt x="31898" y="159000"/>
                    <a:pt x="20856" y="154426"/>
                    <a:pt x="12715" y="146285"/>
                  </a:cubicBezTo>
                  <a:cubicBezTo>
                    <a:pt x="4574" y="138143"/>
                    <a:pt x="0" y="127101"/>
                    <a:pt x="0" y="115588"/>
                  </a:cubicBezTo>
                  <a:lnTo>
                    <a:pt x="0" y="43412"/>
                  </a:lnTo>
                  <a:cubicBezTo>
                    <a:pt x="0" y="31898"/>
                    <a:pt x="4574" y="20856"/>
                    <a:pt x="12715" y="12715"/>
                  </a:cubicBezTo>
                  <a:cubicBezTo>
                    <a:pt x="20856" y="4574"/>
                    <a:pt x="31898" y="0"/>
                    <a:pt x="4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1091" cy="1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18087" y="1993380"/>
            <a:ext cx="266494" cy="301123"/>
          </a:xfrm>
          <a:custGeom>
            <a:avLst/>
            <a:gdLst/>
            <a:ahLst/>
            <a:cxnLst/>
            <a:rect r="r" b="b" t="t" l="l"/>
            <a:pathLst>
              <a:path h="301123" w="266494">
                <a:moveTo>
                  <a:pt x="0" y="0"/>
                </a:moveTo>
                <a:lnTo>
                  <a:pt x="266494" y="0"/>
                </a:lnTo>
                <a:lnTo>
                  <a:pt x="266494" y="301122"/>
                </a:lnTo>
                <a:lnTo>
                  <a:pt x="0" y="30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917135"/>
            <a:ext cx="16230600" cy="5075788"/>
            <a:chOff x="0" y="0"/>
            <a:chExt cx="3608735" cy="11285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08734" cy="1128558"/>
            </a:xfrm>
            <a:custGeom>
              <a:avLst/>
              <a:gdLst/>
              <a:ahLst/>
              <a:cxnLst/>
              <a:rect r="r" b="b" t="t" l="l"/>
              <a:pathLst>
                <a:path h="1128558" w="3608734">
                  <a:moveTo>
                    <a:pt x="0" y="0"/>
                  </a:moveTo>
                  <a:lnTo>
                    <a:pt x="3608734" y="0"/>
                  </a:lnTo>
                  <a:lnTo>
                    <a:pt x="3608734" y="1128558"/>
                  </a:lnTo>
                  <a:lnTo>
                    <a:pt x="0" y="1128558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608735" cy="117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9440" y="4206964"/>
            <a:ext cx="15229120" cy="2496130"/>
          </a:xfrm>
          <a:custGeom>
            <a:avLst/>
            <a:gdLst/>
            <a:ahLst/>
            <a:cxnLst/>
            <a:rect r="r" b="b" t="t" l="l"/>
            <a:pathLst>
              <a:path h="2496130" w="15229120">
                <a:moveTo>
                  <a:pt x="0" y="0"/>
                </a:moveTo>
                <a:lnTo>
                  <a:pt x="15229120" y="0"/>
                </a:lnTo>
                <a:lnTo>
                  <a:pt x="15229120" y="2496130"/>
                </a:lnTo>
                <a:lnTo>
                  <a:pt x="0" y="2496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5" t="-8388" r="-4528" b="-690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6860" y="1835186"/>
            <a:ext cx="9321404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Dicionário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6559" y="3254825"/>
            <a:ext cx="3854882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</a:rPr>
              <a:t>Entidade Pessoas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